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3"/>
  </p:notesMasterIdLst>
  <p:sldIdLst>
    <p:sldId id="256" r:id="rId2"/>
    <p:sldId id="258" r:id="rId3"/>
    <p:sldId id="298" r:id="rId4"/>
    <p:sldId id="266" r:id="rId5"/>
    <p:sldId id="294" r:id="rId6"/>
    <p:sldId id="293" r:id="rId7"/>
    <p:sldId id="299" r:id="rId8"/>
    <p:sldId id="295" r:id="rId9"/>
    <p:sldId id="296" r:id="rId10"/>
    <p:sldId id="300" r:id="rId11"/>
    <p:sldId id="309" r:id="rId12"/>
    <p:sldId id="315" r:id="rId13"/>
    <p:sldId id="316" r:id="rId14"/>
    <p:sldId id="310" r:id="rId15"/>
    <p:sldId id="317" r:id="rId16"/>
    <p:sldId id="311" r:id="rId17"/>
    <p:sldId id="312" r:id="rId18"/>
    <p:sldId id="313" r:id="rId19"/>
    <p:sldId id="301" r:id="rId20"/>
    <p:sldId id="320" r:id="rId21"/>
    <p:sldId id="314" r:id="rId22"/>
    <p:sldId id="318" r:id="rId23"/>
    <p:sldId id="327" r:id="rId24"/>
    <p:sldId id="328" r:id="rId25"/>
    <p:sldId id="329" r:id="rId26"/>
    <p:sldId id="330" r:id="rId27"/>
    <p:sldId id="331" r:id="rId28"/>
    <p:sldId id="332" r:id="rId29"/>
    <p:sldId id="334" r:id="rId30"/>
    <p:sldId id="323" r:id="rId31"/>
    <p:sldId id="324" r:id="rId32"/>
    <p:sldId id="325" r:id="rId33"/>
    <p:sldId id="326" r:id="rId34"/>
    <p:sldId id="322" r:id="rId35"/>
    <p:sldId id="304" r:id="rId36"/>
    <p:sldId id="306" r:id="rId37"/>
    <p:sldId id="302" r:id="rId38"/>
    <p:sldId id="319" r:id="rId39"/>
    <p:sldId id="303" r:id="rId40"/>
    <p:sldId id="308" r:id="rId41"/>
    <p:sldId id="321" r:id="rId42"/>
  </p:sldIdLst>
  <p:sldSz cx="9144000" cy="5143500" type="screen16x9"/>
  <p:notesSz cx="6858000" cy="9144000"/>
  <p:embeddedFontLst>
    <p:embeddedFont>
      <p:font typeface="Abel" panose="02000506030000020004" pitchFamily="2" charset="0"/>
      <p:regular r:id="rId44"/>
    </p:embeddedFont>
    <p:embeddedFont>
      <p:font typeface="Fira Sans Extra Condensed Medium" panose="020B0600000101010101" charset="0"/>
      <p:regular r:id="rId45"/>
      <p:bold r:id="rId46"/>
      <p:italic r:id="rId47"/>
      <p:boldItalic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Open Sans Light" panose="020B0306030504020204" pitchFamily="34" charset="0"/>
      <p:regular r:id="rId53"/>
      <p:bold r:id="rId54"/>
      <p:italic r:id="rId55"/>
      <p:boldItalic r:id="rId56"/>
    </p:embeddedFont>
    <p:embeddedFont>
      <p:font typeface="Open Sans SemiBold" panose="020B0706030804020204" pitchFamily="34" charset="0"/>
      <p:regular r:id="rId57"/>
      <p:bold r:id="rId58"/>
      <p:italic r:id="rId59"/>
      <p:boldItalic r:id="rId60"/>
    </p:embeddedFont>
    <p:embeddedFont>
      <p:font typeface="맑은 고딕" panose="020B0503020000020004" pitchFamily="50" charset="-127"/>
      <p:regular r:id="rId61"/>
      <p:bold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954" y="138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61f45587f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61f45587f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722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50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310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451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495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749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628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98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30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61f45587f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61f45587f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032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1f45587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1f45587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478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651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15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11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238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668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717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632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7258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470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61f45587f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61f45587f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9037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1077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5223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4194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8875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6662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61f45587f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61f45587f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6569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6353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61f45587f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61f45587f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62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9854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61f45587f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61f45587f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029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2f000d427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2f000d427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61f45587f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61f45587f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782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61f45587f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61f45587f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9285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2f000d427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2f000d427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288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1f45587f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61f45587f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103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61f45587f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61f45587f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311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1f45587f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1f45587f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444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1f45587f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1f45587f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021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3600118" flipH="1">
            <a:off x="1682245" y="1771522"/>
            <a:ext cx="2374941" cy="205410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3843900" y="-7875"/>
            <a:ext cx="5300100" cy="5143500"/>
          </a:xfrm>
          <a:prstGeom prst="snip1Rect">
            <a:avLst>
              <a:gd name="adj" fmla="val 2285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201" t="35073" r="15736"/>
          <a:stretch/>
        </p:blipFill>
        <p:spPr>
          <a:xfrm>
            <a:off x="0" y="1819275"/>
            <a:ext cx="7686677" cy="33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391781" y="482025"/>
            <a:ext cx="39612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885921" y="200625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R="14081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2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ctrTitle"/>
          </p:nvPr>
        </p:nvSpPr>
        <p:spPr>
          <a:xfrm>
            <a:off x="564500" y="-169579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5234221" y="591825"/>
            <a:ext cx="26949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4929425" y="3917896"/>
            <a:ext cx="30000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5970250" y="263551"/>
            <a:ext cx="3351902" cy="4696331"/>
            <a:chOff x="5913100" y="263551"/>
            <a:chExt cx="3351902" cy="4696331"/>
          </a:xfrm>
        </p:grpSpPr>
        <p:sp>
          <p:nvSpPr>
            <p:cNvPr id="16" name="Google Shape;16;p3"/>
            <p:cNvSpPr/>
            <p:nvPr/>
          </p:nvSpPr>
          <p:spPr>
            <a:xfrm rot="5400000">
              <a:off x="4779863" y="1396789"/>
              <a:ext cx="4694800" cy="2428325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7131402" y="265183"/>
              <a:ext cx="2133600" cy="4694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275389" y="4884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620689" y="90344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5455900" y="693225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3"/>
          </p:nvPr>
        </p:nvSpPr>
        <p:spPr>
          <a:xfrm>
            <a:off x="2275389" y="15278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4"/>
          </p:nvPr>
        </p:nvSpPr>
        <p:spPr>
          <a:xfrm>
            <a:off x="2550489" y="194100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5" hasCustomPrompt="1"/>
          </p:nvPr>
        </p:nvSpPr>
        <p:spPr>
          <a:xfrm>
            <a:off x="5455900" y="1765951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6"/>
          </p:nvPr>
        </p:nvSpPr>
        <p:spPr>
          <a:xfrm>
            <a:off x="2275389" y="362610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7" hasCustomPrompt="1"/>
          </p:nvPr>
        </p:nvSpPr>
        <p:spPr>
          <a:xfrm>
            <a:off x="5455900" y="2787361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8"/>
          </p:nvPr>
        </p:nvSpPr>
        <p:spPr>
          <a:xfrm>
            <a:off x="2275389" y="258740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9" hasCustomPrompt="1"/>
          </p:nvPr>
        </p:nvSpPr>
        <p:spPr>
          <a:xfrm>
            <a:off x="5455900" y="3808750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3"/>
          </p:nvPr>
        </p:nvSpPr>
        <p:spPr>
          <a:xfrm>
            <a:off x="2620689" y="403870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4"/>
          </p:nvPr>
        </p:nvSpPr>
        <p:spPr>
          <a:xfrm>
            <a:off x="2550489" y="2999477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15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 idx="2"/>
          </p:nvPr>
        </p:nvSpPr>
        <p:spPr>
          <a:xfrm>
            <a:off x="5319032" y="1167374"/>
            <a:ext cx="22635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5319033" y="170294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ctrTitle" idx="3"/>
          </p:nvPr>
        </p:nvSpPr>
        <p:spPr>
          <a:xfrm>
            <a:off x="1563221" y="3127282"/>
            <a:ext cx="22635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4"/>
          </p:nvPr>
        </p:nvSpPr>
        <p:spPr>
          <a:xfrm>
            <a:off x="1945321" y="3663184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 flipH="1">
            <a:off x="6019850" y="1827800"/>
            <a:ext cx="3153000" cy="3315600"/>
          </a:xfrm>
          <a:prstGeom prst="snip1Rect">
            <a:avLst>
              <a:gd name="adj" fmla="val 2978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447276" y="1922650"/>
            <a:ext cx="2835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ubTitle" idx="1"/>
          </p:nvPr>
        </p:nvSpPr>
        <p:spPr>
          <a:xfrm>
            <a:off x="803424" y="2200325"/>
            <a:ext cx="2122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3107750" y="1925425"/>
            <a:ext cx="2955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3"/>
          </p:nvPr>
        </p:nvSpPr>
        <p:spPr>
          <a:xfrm>
            <a:off x="3524674" y="2203100"/>
            <a:ext cx="2121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4"/>
          </p:nvPr>
        </p:nvSpPr>
        <p:spPr>
          <a:xfrm>
            <a:off x="5828576" y="1922650"/>
            <a:ext cx="2955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5"/>
          </p:nvPr>
        </p:nvSpPr>
        <p:spPr>
          <a:xfrm>
            <a:off x="6245924" y="2200325"/>
            <a:ext cx="2121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6"/>
          </p:nvPr>
        </p:nvSpPr>
        <p:spPr>
          <a:xfrm>
            <a:off x="448575" y="3405950"/>
            <a:ext cx="28341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7"/>
          </p:nvPr>
        </p:nvSpPr>
        <p:spPr>
          <a:xfrm>
            <a:off x="804204" y="3912224"/>
            <a:ext cx="2122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8"/>
          </p:nvPr>
        </p:nvSpPr>
        <p:spPr>
          <a:xfrm>
            <a:off x="3150490" y="3408725"/>
            <a:ext cx="2871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9"/>
          </p:nvPr>
        </p:nvSpPr>
        <p:spPr>
          <a:xfrm>
            <a:off x="3525453" y="3914999"/>
            <a:ext cx="2121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13"/>
          </p:nvPr>
        </p:nvSpPr>
        <p:spPr>
          <a:xfrm>
            <a:off x="5871263" y="3405950"/>
            <a:ext cx="2871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4"/>
          </p:nvPr>
        </p:nvSpPr>
        <p:spPr>
          <a:xfrm>
            <a:off x="6246703" y="3912224"/>
            <a:ext cx="2121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5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3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474000" y="938800"/>
            <a:ext cx="8196000" cy="38196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8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 flipH="1">
            <a:off x="995600" y="2623275"/>
            <a:ext cx="8155800" cy="2553900"/>
          </a:xfrm>
          <a:prstGeom prst="snip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ctrTitle"/>
          </p:nvPr>
        </p:nvSpPr>
        <p:spPr>
          <a:xfrm>
            <a:off x="1747550" y="1275229"/>
            <a:ext cx="22635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1445923" y="1611300"/>
            <a:ext cx="25584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ctrTitle" idx="2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ctrTitle" idx="3"/>
          </p:nvPr>
        </p:nvSpPr>
        <p:spPr>
          <a:xfrm>
            <a:off x="1747558" y="2650566"/>
            <a:ext cx="22635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4"/>
          </p:nvPr>
        </p:nvSpPr>
        <p:spPr>
          <a:xfrm>
            <a:off x="1623595" y="3183731"/>
            <a:ext cx="23808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3_1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4390050" y="890013"/>
            <a:ext cx="5325450" cy="2189113"/>
            <a:chOff x="4390050" y="661413"/>
            <a:chExt cx="5325450" cy="2189113"/>
          </a:xfrm>
        </p:grpSpPr>
        <p:sp>
          <p:nvSpPr>
            <p:cNvPr id="119" name="Google Shape;119;p20"/>
            <p:cNvSpPr/>
            <p:nvPr/>
          </p:nvSpPr>
          <p:spPr>
            <a:xfrm>
              <a:off x="4390050" y="661413"/>
              <a:ext cx="3317068" cy="2189023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6053100" y="661425"/>
              <a:ext cx="3662400" cy="2189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20"/>
          <p:cNvSpPr/>
          <p:nvPr/>
        </p:nvSpPr>
        <p:spPr>
          <a:xfrm>
            <a:off x="-362925" y="1922925"/>
            <a:ext cx="3317068" cy="2189023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●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■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●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■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●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 Light"/>
              <a:buChar char="■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8" r:id="rId6"/>
    <p:sldLayoutId id="2147483661" r:id="rId7"/>
    <p:sldLayoutId id="2147483665" r:id="rId8"/>
    <p:sldLayoutId id="2147483666" r:id="rId9"/>
    <p:sldLayoutId id="2147483667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jpg"/><Relationship Id="rId5" Type="http://schemas.openxmlformats.org/officeDocument/2006/relationships/image" Target="../media/image40.png"/><Relationship Id="rId10" Type="http://schemas.openxmlformats.org/officeDocument/2006/relationships/image" Target="../media/image45.jp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subTitle" idx="1"/>
          </p:nvPr>
        </p:nvSpPr>
        <p:spPr>
          <a:xfrm>
            <a:off x="5885921" y="200625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최규림</a:t>
            </a:r>
            <a:endParaRPr lang="en-US" altLang="ko-KR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최정온</a:t>
            </a:r>
            <a:endParaRPr dirty="0"/>
          </a:p>
        </p:txBody>
      </p:sp>
      <p:sp>
        <p:nvSpPr>
          <p:cNvPr id="155" name="Google Shape;155;p32"/>
          <p:cNvSpPr txBox="1">
            <a:spLocks noGrp="1"/>
          </p:cNvSpPr>
          <p:nvPr>
            <p:ph type="ctrTitle"/>
          </p:nvPr>
        </p:nvSpPr>
        <p:spPr>
          <a:xfrm>
            <a:off x="3700463" y="481288"/>
            <a:ext cx="4879181" cy="1782300"/>
          </a:xfrm>
          <a:prstGeom prst="rect">
            <a:avLst/>
          </a:prstGeom>
        </p:spPr>
        <p:txBody>
          <a:bodyPr spcFirstLastPara="1" wrap="square" lIns="91425" tIns="91425" rIns="13665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HomePlanner</a:t>
            </a:r>
            <a:endParaRPr dirty="0"/>
          </a:p>
        </p:txBody>
      </p:sp>
      <p:cxnSp>
        <p:nvCxnSpPr>
          <p:cNvPr id="156" name="Google Shape;156;p32"/>
          <p:cNvCxnSpPr/>
          <p:nvPr/>
        </p:nvCxnSpPr>
        <p:spPr>
          <a:xfrm>
            <a:off x="8135150" y="-47075"/>
            <a:ext cx="0" cy="785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50"/>
          <p:cNvPicPr preferRelativeResize="0"/>
          <p:nvPr/>
        </p:nvPicPr>
        <p:blipFill rotWithShape="1">
          <a:blip r:embed="rId3">
            <a:alphaModFix/>
          </a:blip>
          <a:srcRect l="28209" t="1097" r="22238"/>
          <a:stretch/>
        </p:blipFill>
        <p:spPr>
          <a:xfrm flipH="1">
            <a:off x="4562575" y="100"/>
            <a:ext cx="4581300" cy="5143500"/>
          </a:xfrm>
          <a:prstGeom prst="snip1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815" name="Google Shape;815;p50"/>
          <p:cNvSpPr txBox="1">
            <a:spLocks noGrp="1"/>
          </p:cNvSpPr>
          <p:nvPr>
            <p:ph type="ctrTitle" idx="2"/>
          </p:nvPr>
        </p:nvSpPr>
        <p:spPr>
          <a:xfrm>
            <a:off x="0" y="1146048"/>
            <a:ext cx="4562575" cy="2804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아이디어 구성</a:t>
            </a:r>
            <a:br>
              <a:rPr lang="en-US" altLang="ko-KR" sz="5400" dirty="0"/>
            </a:br>
            <a:r>
              <a:rPr lang="ko-KR" altLang="en-US" sz="5400" dirty="0"/>
              <a:t>화면 설계</a:t>
            </a:r>
            <a:endParaRPr sz="5400" dirty="0"/>
          </a:p>
        </p:txBody>
      </p:sp>
      <p:cxnSp>
        <p:nvCxnSpPr>
          <p:cNvPr id="816" name="Google Shape;816;p50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60812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검색 편의성 제공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25" y="1317945"/>
            <a:ext cx="3532534" cy="3314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07" y="1317945"/>
            <a:ext cx="3472607" cy="32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68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검색 편의성 제공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77" y="1117601"/>
            <a:ext cx="3698779" cy="34516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152" y="1117601"/>
            <a:ext cx="3219820" cy="346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20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검색 결과 및 댓글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77" y="1463088"/>
            <a:ext cx="3947009" cy="27709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472" y="1463088"/>
            <a:ext cx="3937271" cy="277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49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372929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유저간의 정보 공유</a:t>
            </a:r>
            <a:r>
              <a:rPr lang="en-US" altLang="ko-KR" dirty="0"/>
              <a:t>(</a:t>
            </a:r>
            <a:r>
              <a:rPr lang="ko-KR" altLang="en-US" dirty="0"/>
              <a:t>게시판</a:t>
            </a:r>
            <a:r>
              <a:rPr lang="en-US" altLang="ko-KR" dirty="0"/>
              <a:t>)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77" y="1007000"/>
            <a:ext cx="4771081" cy="20218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14" y="2834214"/>
            <a:ext cx="4978400" cy="194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55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경로 찾기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77" y="1161143"/>
            <a:ext cx="4946304" cy="337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85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경로 찾기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92" y="1302062"/>
            <a:ext cx="4137251" cy="27722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86" y="1302062"/>
            <a:ext cx="4120500" cy="278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71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구매 계획 세우기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25" y="1395448"/>
            <a:ext cx="3399500" cy="27141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315" y="2107292"/>
            <a:ext cx="4572000" cy="129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6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즐겨찾기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77" y="1187538"/>
            <a:ext cx="5865576" cy="19620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7" y="3217907"/>
            <a:ext cx="4955105" cy="14949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296" y="3217907"/>
            <a:ext cx="4063794" cy="14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48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50"/>
          <p:cNvPicPr preferRelativeResize="0"/>
          <p:nvPr/>
        </p:nvPicPr>
        <p:blipFill rotWithShape="1">
          <a:blip r:embed="rId3">
            <a:alphaModFix/>
          </a:blip>
          <a:srcRect l="28209" t="1097" r="22238"/>
          <a:stretch/>
        </p:blipFill>
        <p:spPr>
          <a:xfrm flipH="1">
            <a:off x="4562575" y="100"/>
            <a:ext cx="4581300" cy="5143500"/>
          </a:xfrm>
          <a:prstGeom prst="snip1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815" name="Google Shape;815;p50"/>
          <p:cNvSpPr txBox="1">
            <a:spLocks noGrp="1"/>
          </p:cNvSpPr>
          <p:nvPr>
            <p:ph type="ctrTitle" idx="2"/>
          </p:nvPr>
        </p:nvSpPr>
        <p:spPr>
          <a:xfrm>
            <a:off x="208140" y="1103264"/>
            <a:ext cx="4354435" cy="2846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/>
              <a:t>최종 결과물</a:t>
            </a:r>
            <a:endParaRPr sz="6000" dirty="0"/>
          </a:p>
        </p:txBody>
      </p:sp>
      <p:cxnSp>
        <p:nvCxnSpPr>
          <p:cNvPr id="816" name="Google Shape;816;p50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91401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>
            <a:spLocks noGrp="1"/>
          </p:cNvSpPr>
          <p:nvPr>
            <p:ph type="ctrTitle" idx="15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</a:t>
            </a:r>
            <a:endParaRPr dirty="0"/>
          </a:p>
        </p:txBody>
      </p:sp>
      <p:sp>
        <p:nvSpPr>
          <p:cNvPr id="171" name="Google Shape;171;p34"/>
          <p:cNvSpPr txBox="1">
            <a:spLocks noGrp="1"/>
          </p:cNvSpPr>
          <p:nvPr>
            <p:ph type="ctrTitle"/>
          </p:nvPr>
        </p:nvSpPr>
        <p:spPr>
          <a:xfrm>
            <a:off x="2275389" y="9519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작품 소개</a:t>
            </a:r>
            <a:endParaRPr dirty="0"/>
          </a:p>
        </p:txBody>
      </p:sp>
      <p:sp>
        <p:nvSpPr>
          <p:cNvPr id="173" name="Google Shape;173;p34"/>
          <p:cNvSpPr txBox="1">
            <a:spLocks noGrp="1"/>
          </p:cNvSpPr>
          <p:nvPr>
            <p:ph type="title" idx="2"/>
          </p:nvPr>
        </p:nvSpPr>
        <p:spPr>
          <a:xfrm>
            <a:off x="5455900" y="199499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4" name="Google Shape;174;p34"/>
          <p:cNvSpPr txBox="1">
            <a:spLocks noGrp="1"/>
          </p:cNvSpPr>
          <p:nvPr>
            <p:ph type="ctrTitle" idx="3"/>
          </p:nvPr>
        </p:nvSpPr>
        <p:spPr>
          <a:xfrm>
            <a:off x="2100470" y="1527850"/>
            <a:ext cx="242671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아이디어 구성 및 화면 설계</a:t>
            </a:r>
            <a:endParaRPr dirty="0"/>
          </a:p>
        </p:txBody>
      </p:sp>
      <p:sp>
        <p:nvSpPr>
          <p:cNvPr id="175" name="Google Shape;175;p34"/>
          <p:cNvSpPr txBox="1">
            <a:spLocks noGrp="1"/>
          </p:cNvSpPr>
          <p:nvPr>
            <p:ph type="title" idx="5"/>
          </p:nvPr>
        </p:nvSpPr>
        <p:spPr>
          <a:xfrm>
            <a:off x="5455900" y="885804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6" name="Google Shape;176;p34"/>
          <p:cNvSpPr txBox="1">
            <a:spLocks noGrp="1"/>
          </p:cNvSpPr>
          <p:nvPr>
            <p:ph type="ctrTitle" idx="6"/>
          </p:nvPr>
        </p:nvSpPr>
        <p:spPr>
          <a:xfrm>
            <a:off x="2275389" y="362610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 사진</a:t>
            </a:r>
            <a:r>
              <a:rPr lang="en-US" altLang="ko-KR" dirty="0"/>
              <a:t>, </a:t>
            </a:r>
            <a:r>
              <a:rPr lang="ko-KR" altLang="en-US" dirty="0"/>
              <a:t>담당</a:t>
            </a:r>
            <a:r>
              <a:rPr lang="en-US" altLang="ko-KR" dirty="0"/>
              <a:t>, </a:t>
            </a:r>
            <a:r>
              <a:rPr lang="ko-KR" altLang="en-US" dirty="0"/>
              <a:t>개별 후기</a:t>
            </a:r>
            <a:endParaRPr dirty="0"/>
          </a:p>
        </p:txBody>
      </p:sp>
      <p:sp>
        <p:nvSpPr>
          <p:cNvPr id="177" name="Google Shape;177;p34"/>
          <p:cNvSpPr txBox="1">
            <a:spLocks noGrp="1"/>
          </p:cNvSpPr>
          <p:nvPr>
            <p:ph type="title" idx="7"/>
          </p:nvPr>
        </p:nvSpPr>
        <p:spPr>
          <a:xfrm>
            <a:off x="5435075" y="1601994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78" name="Google Shape;178;p34"/>
          <p:cNvSpPr txBox="1">
            <a:spLocks noGrp="1"/>
          </p:cNvSpPr>
          <p:nvPr>
            <p:ph type="ctrTitle" idx="8"/>
          </p:nvPr>
        </p:nvSpPr>
        <p:spPr>
          <a:xfrm>
            <a:off x="2275389" y="217478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최종 결과물</a:t>
            </a:r>
            <a:endParaRPr dirty="0"/>
          </a:p>
        </p:txBody>
      </p:sp>
      <p:sp>
        <p:nvSpPr>
          <p:cNvPr id="179" name="Google Shape;179;p34"/>
          <p:cNvSpPr txBox="1">
            <a:spLocks noGrp="1"/>
          </p:cNvSpPr>
          <p:nvPr>
            <p:ph type="title" idx="9"/>
          </p:nvPr>
        </p:nvSpPr>
        <p:spPr>
          <a:xfrm>
            <a:off x="5444413" y="2320421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82" name="Google Shape;182;p34"/>
          <p:cNvCxnSpPr/>
          <p:nvPr/>
        </p:nvCxnSpPr>
        <p:spPr>
          <a:xfrm>
            <a:off x="5220150" y="-44950"/>
            <a:ext cx="0" cy="5257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34"/>
          <p:cNvCxnSpPr/>
          <p:nvPr/>
        </p:nvCxnSpPr>
        <p:spPr>
          <a:xfrm rot="10800000">
            <a:off x="4972025" y="488399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34"/>
          <p:cNvCxnSpPr/>
          <p:nvPr/>
        </p:nvCxnSpPr>
        <p:spPr>
          <a:xfrm rot="10800000">
            <a:off x="4972025" y="1150163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34"/>
          <p:cNvCxnSpPr/>
          <p:nvPr/>
        </p:nvCxnSpPr>
        <p:spPr>
          <a:xfrm rot="10800000">
            <a:off x="4972026" y="1890895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4"/>
          <p:cNvCxnSpPr/>
          <p:nvPr/>
        </p:nvCxnSpPr>
        <p:spPr>
          <a:xfrm rot="10800000">
            <a:off x="4972025" y="2552658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34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71;p34"/>
          <p:cNvSpPr txBox="1">
            <a:spLocks/>
          </p:cNvSpPr>
          <p:nvPr/>
        </p:nvSpPr>
        <p:spPr>
          <a:xfrm>
            <a:off x="2291101" y="794377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4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ko-KR" altLang="en-US" dirty="0"/>
              <a:t>개발 일정</a:t>
            </a:r>
          </a:p>
        </p:txBody>
      </p:sp>
      <p:cxnSp>
        <p:nvCxnSpPr>
          <p:cNvPr id="25" name="Google Shape;186;p34"/>
          <p:cNvCxnSpPr/>
          <p:nvPr/>
        </p:nvCxnSpPr>
        <p:spPr>
          <a:xfrm rot="10800000">
            <a:off x="4972025" y="3314658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86;p34"/>
          <p:cNvCxnSpPr/>
          <p:nvPr/>
        </p:nvCxnSpPr>
        <p:spPr>
          <a:xfrm rot="10800000">
            <a:off x="4972025" y="4053574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179;p34"/>
          <p:cNvSpPr txBox="1">
            <a:spLocks/>
          </p:cNvSpPr>
          <p:nvPr/>
        </p:nvSpPr>
        <p:spPr>
          <a:xfrm>
            <a:off x="5418062" y="3025758"/>
            <a:ext cx="1160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8" name="Google Shape;179;p34"/>
          <p:cNvSpPr txBox="1">
            <a:spLocks/>
          </p:cNvSpPr>
          <p:nvPr/>
        </p:nvSpPr>
        <p:spPr>
          <a:xfrm>
            <a:off x="5468275" y="3764674"/>
            <a:ext cx="1160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1" name="Google Shape;176;p34"/>
          <p:cNvSpPr txBox="1">
            <a:spLocks/>
          </p:cNvSpPr>
          <p:nvPr/>
        </p:nvSpPr>
        <p:spPr>
          <a:xfrm>
            <a:off x="2275389" y="2912530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4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ko-KR" altLang="en-US" dirty="0"/>
              <a:t>기대효과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593546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적용한 패턴과 핵심 알고리즘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656;p45"/>
          <p:cNvSpPr txBox="1">
            <a:spLocks/>
          </p:cNvSpPr>
          <p:nvPr/>
        </p:nvSpPr>
        <p:spPr>
          <a:xfrm>
            <a:off x="772325" y="1317944"/>
            <a:ext cx="7312132" cy="296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bel"/>
              <a:buNone/>
              <a:defRPr sz="22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457200" indent="-457200">
              <a:buAutoNum type="arabicPeriod"/>
            </a:pPr>
            <a:r>
              <a:rPr lang="en-US" altLang="ko-KR" dirty="0"/>
              <a:t>Salt </a:t>
            </a:r>
            <a:r>
              <a:rPr lang="ko-KR" altLang="en-US" dirty="0"/>
              <a:t>관련 알고리즘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순열 사용하여 경로 리스트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66FF93-9308-BC4A-4A56-FDAD05AE4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79" y="1867813"/>
            <a:ext cx="7665996" cy="14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25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화면 구조도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7945"/>
            <a:ext cx="9144000" cy="32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82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ERD-DIAGRAM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21" y="0"/>
            <a:ext cx="42476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51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Usecase</a:t>
            </a:r>
            <a:r>
              <a:rPr lang="en-US" dirty="0"/>
              <a:t> Diagram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40" y="1175657"/>
            <a:ext cx="5509789" cy="33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45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Diagram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25" y="0"/>
            <a:ext cx="6130475" cy="5143500"/>
          </a:xfrm>
          <a:prstGeom prst="rect">
            <a:avLst/>
          </a:prstGeom>
        </p:spPr>
      </p:pic>
      <p:sp>
        <p:nvSpPr>
          <p:cNvPr id="6" name="Google Shape;656;p45"/>
          <p:cNvSpPr txBox="1">
            <a:spLocks/>
          </p:cNvSpPr>
          <p:nvPr/>
        </p:nvSpPr>
        <p:spPr>
          <a:xfrm>
            <a:off x="610477" y="1090202"/>
            <a:ext cx="2558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bel"/>
              <a:buNone/>
              <a:defRPr sz="22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ko-KR" altLang="en-US" dirty="0"/>
              <a:t>회원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434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Diagram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48" y="423800"/>
            <a:ext cx="6477904" cy="4229690"/>
          </a:xfrm>
          <a:prstGeom prst="rect">
            <a:avLst/>
          </a:prstGeom>
        </p:spPr>
      </p:pic>
      <p:sp>
        <p:nvSpPr>
          <p:cNvPr id="5" name="Google Shape;656;p45"/>
          <p:cNvSpPr txBox="1">
            <a:spLocks/>
          </p:cNvSpPr>
          <p:nvPr/>
        </p:nvSpPr>
        <p:spPr>
          <a:xfrm>
            <a:off x="610477" y="1370000"/>
            <a:ext cx="2558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bel"/>
              <a:buNone/>
              <a:defRPr sz="22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ko-KR" altLang="en-US" dirty="0"/>
              <a:t>아파트 매물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068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2430046" y="3995270"/>
            <a:ext cx="458035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아파트 주소 데이터</a:t>
            </a:r>
            <a:r>
              <a:rPr lang="en-US" altLang="ko-KR" dirty="0"/>
              <a:t>, </a:t>
            </a:r>
            <a:r>
              <a:rPr lang="ko-KR" altLang="en-US" dirty="0" err="1"/>
              <a:t>플래너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77" y="1713490"/>
            <a:ext cx="4248743" cy="20386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59" y="1713490"/>
            <a:ext cx="3972479" cy="1933845"/>
          </a:xfrm>
          <a:prstGeom prst="rect">
            <a:avLst/>
          </a:prstGeom>
        </p:spPr>
      </p:pic>
      <p:sp>
        <p:nvSpPr>
          <p:cNvPr id="7" name="Google Shape;656;p45"/>
          <p:cNvSpPr txBox="1">
            <a:spLocks/>
          </p:cNvSpPr>
          <p:nvPr/>
        </p:nvSpPr>
        <p:spPr>
          <a:xfrm>
            <a:off x="762877" y="524145"/>
            <a:ext cx="2558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bel"/>
              <a:buNone/>
              <a:defRPr sz="22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/>
              <a:t>Class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208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Diagram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15" y="1161142"/>
            <a:ext cx="6720527" cy="3277329"/>
          </a:xfrm>
          <a:prstGeom prst="rect">
            <a:avLst/>
          </a:prstGeom>
        </p:spPr>
      </p:pic>
      <p:sp>
        <p:nvSpPr>
          <p:cNvPr id="5" name="Google Shape;656;p45"/>
          <p:cNvSpPr txBox="1">
            <a:spLocks/>
          </p:cNvSpPr>
          <p:nvPr/>
        </p:nvSpPr>
        <p:spPr>
          <a:xfrm>
            <a:off x="598783" y="2326706"/>
            <a:ext cx="2558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bel"/>
              <a:buNone/>
              <a:defRPr sz="22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ko-KR" altLang="en-US" dirty="0" err="1"/>
              <a:t>즐겨찾기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32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Diagram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934" y="706837"/>
            <a:ext cx="4963218" cy="4020111"/>
          </a:xfrm>
          <a:prstGeom prst="rect">
            <a:avLst/>
          </a:prstGeom>
        </p:spPr>
      </p:pic>
      <p:sp>
        <p:nvSpPr>
          <p:cNvPr id="5" name="Google Shape;656;p45"/>
          <p:cNvSpPr txBox="1">
            <a:spLocks/>
          </p:cNvSpPr>
          <p:nvPr/>
        </p:nvSpPr>
        <p:spPr>
          <a:xfrm>
            <a:off x="888440" y="2243792"/>
            <a:ext cx="2558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bel"/>
              <a:buNone/>
              <a:defRPr sz="22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ko-KR" altLang="en-US" dirty="0" err="1"/>
              <a:t>게시글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00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Diagram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877" y="0"/>
            <a:ext cx="46886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67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50"/>
          <p:cNvPicPr preferRelativeResize="0"/>
          <p:nvPr/>
        </p:nvPicPr>
        <p:blipFill rotWithShape="1">
          <a:blip r:embed="rId3">
            <a:alphaModFix/>
          </a:blip>
          <a:srcRect l="28209" t="1097" r="22238"/>
          <a:stretch/>
        </p:blipFill>
        <p:spPr>
          <a:xfrm flipH="1">
            <a:off x="4562575" y="100"/>
            <a:ext cx="4581300" cy="5143500"/>
          </a:xfrm>
          <a:prstGeom prst="snip1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815" name="Google Shape;815;p50"/>
          <p:cNvSpPr txBox="1">
            <a:spLocks noGrp="1"/>
          </p:cNvSpPr>
          <p:nvPr>
            <p:ph type="ctrTitle" idx="2"/>
          </p:nvPr>
        </p:nvSpPr>
        <p:spPr>
          <a:xfrm>
            <a:off x="208140" y="1103264"/>
            <a:ext cx="3961523" cy="2846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/>
              <a:t>작품 소개</a:t>
            </a:r>
            <a:endParaRPr sz="6000" dirty="0"/>
          </a:p>
        </p:txBody>
      </p:sp>
      <p:cxnSp>
        <p:nvCxnSpPr>
          <p:cNvPr id="816" name="Google Shape;816;p50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31588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Swagger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7" y="970902"/>
            <a:ext cx="6862238" cy="378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61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Swagger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77" y="972458"/>
            <a:ext cx="7964154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80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Swagger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25" y="1225744"/>
            <a:ext cx="7154665" cy="15521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5" y="2942892"/>
            <a:ext cx="7154665" cy="14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11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Swagger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31" y="984117"/>
            <a:ext cx="7267912" cy="37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90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Swagger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221" y="844845"/>
            <a:ext cx="6102721" cy="417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50"/>
          <p:cNvPicPr preferRelativeResize="0"/>
          <p:nvPr/>
        </p:nvPicPr>
        <p:blipFill rotWithShape="1">
          <a:blip r:embed="rId3">
            <a:alphaModFix/>
          </a:blip>
          <a:srcRect l="28209" t="1097" r="22238"/>
          <a:stretch/>
        </p:blipFill>
        <p:spPr>
          <a:xfrm flipH="1">
            <a:off x="4562575" y="100"/>
            <a:ext cx="4581300" cy="5143500"/>
          </a:xfrm>
          <a:prstGeom prst="snip1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815" name="Google Shape;815;p50"/>
          <p:cNvSpPr txBox="1">
            <a:spLocks noGrp="1"/>
          </p:cNvSpPr>
          <p:nvPr>
            <p:ph type="ctrTitle" idx="2"/>
          </p:nvPr>
        </p:nvSpPr>
        <p:spPr>
          <a:xfrm>
            <a:off x="208140" y="1103264"/>
            <a:ext cx="3961523" cy="2846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/>
              <a:t>개발 환경</a:t>
            </a:r>
            <a:endParaRPr sz="6000" dirty="0"/>
          </a:p>
        </p:txBody>
      </p:sp>
      <p:cxnSp>
        <p:nvCxnSpPr>
          <p:cNvPr id="816" name="Google Shape;816;p50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16229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46;p38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3C15741-B4F1-4DDF-BBCB-548295458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52" y="3159334"/>
            <a:ext cx="2026106" cy="10586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8BD0C3-0B69-4387-8285-0F3CA2AF3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534" y="1128031"/>
            <a:ext cx="2078251" cy="10927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DE8C21-8205-4BA0-8039-BF4DA68BFD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0" y="3446186"/>
            <a:ext cx="2017451" cy="13449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4382CE-530D-487B-9159-4220FBCC51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99" y="2456800"/>
            <a:ext cx="1033463" cy="1104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B341C3A-9835-467B-9BC6-F0BF3E9A3B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21" y="2433026"/>
            <a:ext cx="1130793" cy="11141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D8D746-DED4-470A-9E03-DA866C9E7781}"/>
              </a:ext>
            </a:extLst>
          </p:cNvPr>
          <p:cNvSpPr/>
          <p:nvPr/>
        </p:nvSpPr>
        <p:spPr>
          <a:xfrm>
            <a:off x="610476" y="938092"/>
            <a:ext cx="4020821" cy="3766519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7">
            <a:extLst>
              <a:ext uri="{FF2B5EF4-FFF2-40B4-BE49-F238E27FC236}">
                <a16:creationId xmlns:a16="http://schemas.microsoft.com/office/drawing/2014/main" id="{15A04027-9380-4F38-A03E-9F296BA88F30}"/>
              </a:ext>
            </a:extLst>
          </p:cNvPr>
          <p:cNvSpPr txBox="1"/>
          <p:nvPr/>
        </p:nvSpPr>
        <p:spPr>
          <a:xfrm>
            <a:off x="1130005" y="4704612"/>
            <a:ext cx="185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원격 서버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(AWS)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8B6ECC4-2A1A-465E-AC77-914ED4B6C4E8}"/>
              </a:ext>
            </a:extLst>
          </p:cNvPr>
          <p:cNvCxnSpPr/>
          <p:nvPr/>
        </p:nvCxnSpPr>
        <p:spPr>
          <a:xfrm>
            <a:off x="4580309" y="1601719"/>
            <a:ext cx="1754740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BD255BC-E189-45E5-A815-98B9CA3E9849}"/>
              </a:ext>
            </a:extLst>
          </p:cNvPr>
          <p:cNvCxnSpPr>
            <a:stCxn id="7" idx="1"/>
            <a:endCxn id="22" idx="3"/>
          </p:cNvCxnSpPr>
          <p:nvPr/>
        </p:nvCxnSpPr>
        <p:spPr>
          <a:xfrm flipH="1" flipV="1">
            <a:off x="6385334" y="3686873"/>
            <a:ext cx="336018" cy="178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45">
            <a:extLst>
              <a:ext uri="{FF2B5EF4-FFF2-40B4-BE49-F238E27FC236}">
                <a16:creationId xmlns:a16="http://schemas.microsoft.com/office/drawing/2014/main" id="{0161DB67-211E-4279-8A8D-6A2875D864F4}"/>
              </a:ext>
            </a:extLst>
          </p:cNvPr>
          <p:cNvSpPr txBox="1"/>
          <p:nvPr/>
        </p:nvSpPr>
        <p:spPr>
          <a:xfrm>
            <a:off x="6236075" y="2261484"/>
            <a:ext cx="206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카카오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모빌리티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46">
            <a:extLst>
              <a:ext uri="{FF2B5EF4-FFF2-40B4-BE49-F238E27FC236}">
                <a16:creationId xmlns:a16="http://schemas.microsoft.com/office/drawing/2014/main" id="{3FA39DD7-C628-4DFA-A5A9-44EBBD4E17FA}"/>
              </a:ext>
            </a:extLst>
          </p:cNvPr>
          <p:cNvSpPr txBox="1"/>
          <p:nvPr/>
        </p:nvSpPr>
        <p:spPr>
          <a:xfrm>
            <a:off x="6574749" y="4308187"/>
            <a:ext cx="122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API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환경</a:t>
            </a:r>
            <a:endParaRPr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49" y="1086680"/>
            <a:ext cx="1962055" cy="103007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17" y="2861014"/>
            <a:ext cx="1651717" cy="1651717"/>
          </a:xfrm>
          <a:prstGeom prst="rect">
            <a:avLst/>
          </a:prstGeom>
        </p:spPr>
      </p:pic>
      <p:cxnSp>
        <p:nvCxnSpPr>
          <p:cNvPr id="24" name="꺾인 연결선 23"/>
          <p:cNvCxnSpPr>
            <a:stCxn id="22" idx="0"/>
          </p:cNvCxnSpPr>
          <p:nvPr/>
        </p:nvCxnSpPr>
        <p:spPr>
          <a:xfrm rot="16200000" flipV="1">
            <a:off x="4720314" y="2021852"/>
            <a:ext cx="744254" cy="934070"/>
          </a:xfrm>
          <a:prstGeom prst="bentConnector2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99" y="1128031"/>
            <a:ext cx="1457011" cy="109275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52" y="2418382"/>
            <a:ext cx="1200150" cy="120015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76" y="3664908"/>
            <a:ext cx="1937650" cy="93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83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50"/>
          <p:cNvPicPr preferRelativeResize="0"/>
          <p:nvPr/>
        </p:nvPicPr>
        <p:blipFill rotWithShape="1">
          <a:blip r:embed="rId3">
            <a:alphaModFix/>
          </a:blip>
          <a:srcRect l="28209" t="1097" r="22238"/>
          <a:stretch/>
        </p:blipFill>
        <p:spPr>
          <a:xfrm flipH="1">
            <a:off x="4562575" y="100"/>
            <a:ext cx="4581300" cy="5143500"/>
          </a:xfrm>
          <a:prstGeom prst="snip1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815" name="Google Shape;815;p50"/>
          <p:cNvSpPr txBox="1">
            <a:spLocks noGrp="1"/>
          </p:cNvSpPr>
          <p:nvPr>
            <p:ph type="ctrTitle" idx="2"/>
          </p:nvPr>
        </p:nvSpPr>
        <p:spPr>
          <a:xfrm>
            <a:off x="208140" y="1103264"/>
            <a:ext cx="3961523" cy="2846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/>
              <a:t>기대 효과</a:t>
            </a:r>
            <a:endParaRPr sz="6000" dirty="0"/>
          </a:p>
        </p:txBody>
      </p:sp>
      <p:cxnSp>
        <p:nvCxnSpPr>
          <p:cNvPr id="816" name="Google Shape;816;p50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91908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기대효과</a:t>
            </a:r>
            <a:endParaRPr dirty="0"/>
          </a:p>
        </p:txBody>
      </p:sp>
      <p:cxnSp>
        <p:nvCxnSpPr>
          <p:cNvPr id="701" name="Google Shape;701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656;p45"/>
          <p:cNvSpPr txBox="1">
            <a:spLocks/>
          </p:cNvSpPr>
          <p:nvPr/>
        </p:nvSpPr>
        <p:spPr>
          <a:xfrm>
            <a:off x="772324" y="1317945"/>
            <a:ext cx="7370189" cy="307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bel"/>
              <a:buNone/>
              <a:defRPr sz="22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altLang="ko-KR" sz="1600" dirty="0"/>
              <a:t>1. </a:t>
            </a:r>
            <a:r>
              <a:rPr lang="ko-KR" altLang="en-US" sz="1600" dirty="0"/>
              <a:t>검색 편의성 제공</a:t>
            </a:r>
            <a:endParaRPr lang="en-US" altLang="ko-KR" sz="1200" b="0" i="0" dirty="0">
              <a:solidFill>
                <a:srgbClr val="3F4350"/>
              </a:solidFill>
              <a:effectLst/>
              <a:latin typeface="Open Sans" panose="020B0604020202020204" pitchFamily="34" charset="0"/>
            </a:endParaRPr>
          </a:p>
          <a:p>
            <a:pPr algn="l"/>
            <a:r>
              <a:rPr lang="ko-KR" altLang="en-US" sz="1200" b="0" i="0" dirty="0">
                <a:solidFill>
                  <a:srgbClr val="3F4350"/>
                </a:solidFill>
                <a:effectLst/>
                <a:latin typeface="Open Sans" panose="020B0604020202020204" pitchFamily="34" charset="0"/>
              </a:rPr>
              <a:t>검색 자동완성 기능과 최근 검색</a:t>
            </a:r>
            <a:r>
              <a:rPr lang="en-US" altLang="ko-KR" sz="1200" b="0" i="0" dirty="0">
                <a:solidFill>
                  <a:srgbClr val="3F4350"/>
                </a:solidFill>
                <a:effectLst/>
                <a:latin typeface="Open Sans" panose="020B0604020202020204" pitchFamily="34" charset="0"/>
              </a:rPr>
              <a:t>, </a:t>
            </a:r>
            <a:r>
              <a:rPr lang="ko-KR" altLang="en-US" sz="1200" b="0" i="0" dirty="0">
                <a:solidFill>
                  <a:srgbClr val="3F4350"/>
                </a:solidFill>
                <a:effectLst/>
                <a:latin typeface="Open Sans" panose="020B0604020202020204" pitchFamily="34" charset="0"/>
              </a:rPr>
              <a:t>아파트 상세 검색</a:t>
            </a:r>
            <a:r>
              <a:rPr lang="en-US" altLang="ko-KR" sz="1200" b="0" i="0" dirty="0">
                <a:solidFill>
                  <a:srgbClr val="3F4350"/>
                </a:solidFill>
                <a:effectLst/>
                <a:latin typeface="Open Sans" panose="020B0604020202020204" pitchFamily="34" charset="0"/>
              </a:rPr>
              <a:t>(</a:t>
            </a:r>
            <a:r>
              <a:rPr lang="ko-KR" altLang="en-US" sz="1200" b="0" i="0" dirty="0">
                <a:solidFill>
                  <a:srgbClr val="3F4350"/>
                </a:solidFill>
                <a:effectLst/>
                <a:latin typeface="Open Sans" panose="020B0604020202020204" pitchFamily="34" charset="0"/>
              </a:rPr>
              <a:t>아파트 이름</a:t>
            </a:r>
            <a:r>
              <a:rPr lang="en-US" altLang="ko-KR" sz="1200" b="0" i="0" dirty="0">
                <a:solidFill>
                  <a:srgbClr val="3F4350"/>
                </a:solidFill>
                <a:effectLst/>
                <a:latin typeface="Open Sans" panose="020B0604020202020204" pitchFamily="34" charset="0"/>
              </a:rPr>
              <a:t>, </a:t>
            </a:r>
            <a:r>
              <a:rPr lang="ko-KR" altLang="en-US" sz="1200" b="0" i="0" dirty="0">
                <a:solidFill>
                  <a:srgbClr val="3F4350"/>
                </a:solidFill>
                <a:effectLst/>
                <a:latin typeface="Open Sans" panose="020B0604020202020204" pitchFamily="34" charset="0"/>
              </a:rPr>
              <a:t>지역</a:t>
            </a:r>
            <a:r>
              <a:rPr lang="en-US" altLang="ko-KR" sz="1200" b="0" i="0" dirty="0">
                <a:solidFill>
                  <a:srgbClr val="3F4350"/>
                </a:solidFill>
                <a:effectLst/>
                <a:latin typeface="Open Sans" panose="020B0604020202020204" pitchFamily="34" charset="0"/>
              </a:rPr>
              <a:t>, </a:t>
            </a:r>
            <a:r>
              <a:rPr lang="ko-KR" altLang="en-US" sz="1200" b="0" i="0" dirty="0">
                <a:solidFill>
                  <a:srgbClr val="3F4350"/>
                </a:solidFill>
                <a:effectLst/>
                <a:latin typeface="Open Sans" panose="020B0604020202020204" pitchFamily="34" charset="0"/>
              </a:rPr>
              <a:t>가격</a:t>
            </a:r>
            <a:r>
              <a:rPr lang="en-US" altLang="ko-KR" sz="1200" b="0" i="0" dirty="0">
                <a:solidFill>
                  <a:srgbClr val="3F4350"/>
                </a:solidFill>
                <a:effectLst/>
                <a:latin typeface="Open Sans" panose="020B0604020202020204" pitchFamily="34" charset="0"/>
              </a:rPr>
              <a:t>, </a:t>
            </a:r>
            <a:r>
              <a:rPr lang="ko-KR" altLang="en-US" sz="1200" b="0" i="0" dirty="0">
                <a:solidFill>
                  <a:srgbClr val="3F4350"/>
                </a:solidFill>
                <a:effectLst/>
                <a:latin typeface="Open Sans" panose="020B0604020202020204" pitchFamily="34" charset="0"/>
              </a:rPr>
              <a:t>전용 면적</a:t>
            </a:r>
            <a:r>
              <a:rPr lang="en-US" altLang="ko-KR" sz="1200" b="0" i="0" dirty="0">
                <a:solidFill>
                  <a:srgbClr val="3F4350"/>
                </a:solidFill>
                <a:effectLst/>
                <a:latin typeface="Open Sans" panose="020B0604020202020204" pitchFamily="34" charset="0"/>
              </a:rPr>
              <a:t>, </a:t>
            </a:r>
            <a:r>
              <a:rPr lang="ko-KR" altLang="en-US" sz="1200" b="0" i="0" dirty="0" err="1">
                <a:solidFill>
                  <a:srgbClr val="3F4350"/>
                </a:solidFill>
                <a:effectLst/>
                <a:latin typeface="Open Sans" panose="020B0604020202020204" pitchFamily="34" charset="0"/>
              </a:rPr>
              <a:t>건축년도</a:t>
            </a:r>
            <a:r>
              <a:rPr lang="en-US" altLang="ko-KR" sz="1200" b="0" i="0" dirty="0">
                <a:solidFill>
                  <a:srgbClr val="3F4350"/>
                </a:solidFill>
                <a:effectLst/>
                <a:latin typeface="Open Sans" panose="020B0604020202020204" pitchFamily="34" charset="0"/>
              </a:rPr>
              <a:t>)</a:t>
            </a:r>
            <a:r>
              <a:rPr lang="ko-KR" altLang="en-US" sz="1200" b="0" i="0" dirty="0">
                <a:solidFill>
                  <a:srgbClr val="3F4350"/>
                </a:solidFill>
                <a:effectLst/>
                <a:latin typeface="Open Sans" panose="020B0604020202020204" pitchFamily="34" charset="0"/>
              </a:rPr>
              <a:t>등을 통해 사용자에게 최대한 편리하면서도 자세한 검색 결과를 제공하려고 노력하였다</a:t>
            </a:r>
            <a:r>
              <a:rPr lang="en-US" altLang="ko-KR" sz="1200" b="0" i="0" dirty="0">
                <a:solidFill>
                  <a:srgbClr val="3F4350"/>
                </a:solidFill>
                <a:effectLst/>
                <a:latin typeface="Open Sans" panose="020B0604020202020204" pitchFamily="34" charset="0"/>
              </a:rPr>
              <a:t>.</a:t>
            </a:r>
          </a:p>
          <a:p>
            <a:pPr algn="l"/>
            <a:endParaRPr lang="en-US" altLang="ko-KR" sz="1200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정보 공유 </a:t>
            </a:r>
            <a:endParaRPr lang="en-US" altLang="ko-KR" sz="1600" dirty="0"/>
          </a:p>
          <a:p>
            <a:r>
              <a:rPr lang="ko-KR" altLang="en-US" sz="12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커뮤니티 게시판과 아파트별 댓글 기능을 통해 </a:t>
            </a:r>
            <a:r>
              <a:rPr lang="en-US" altLang="ko-KR" sz="1200" b="0" i="0" dirty="0" err="1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HomePlanner</a:t>
            </a:r>
            <a:r>
              <a:rPr lang="en-US" altLang="ko-KR" sz="12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sz="12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서비스를 이용하는 </a:t>
            </a:r>
            <a:r>
              <a:rPr lang="ko-KR" altLang="en-US" sz="1200" b="0" i="0" dirty="0" err="1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사용자간의</a:t>
            </a:r>
            <a:r>
              <a:rPr lang="ko-KR" altLang="en-US" sz="12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 커뮤니케이션을 극대화하려고 하였다</a:t>
            </a:r>
            <a:r>
              <a:rPr lang="en-US" altLang="ko-KR" sz="12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altLang="ko-KR" sz="1200" dirty="0"/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아파트 경로 찾기</a:t>
            </a:r>
            <a:endParaRPr lang="en-US" altLang="ko-KR" sz="1600" dirty="0"/>
          </a:p>
          <a:p>
            <a:pPr algn="l"/>
            <a:r>
              <a:rPr lang="en-US" altLang="ko-KR" sz="1200" b="0" i="0" dirty="0" err="1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kakao</a:t>
            </a:r>
            <a:r>
              <a:rPr lang="en-US" altLang="ko-KR" sz="12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sz="1200" b="0" i="0" dirty="0" err="1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모빌리티</a:t>
            </a:r>
            <a:r>
              <a:rPr lang="ko-KR" altLang="en-US" sz="12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sz="1200" b="0" i="0" dirty="0" err="1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길찾기</a:t>
            </a:r>
            <a:r>
              <a:rPr lang="ko-KR" altLang="en-US" sz="12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sz="12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API</a:t>
            </a:r>
            <a:r>
              <a:rPr lang="ko-KR" altLang="en-US" sz="12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와 수업시간에 배운 순열을 바탕으로 직접 구현한 아파트 경로 찾기 </a:t>
            </a:r>
          </a:p>
          <a:p>
            <a:pPr algn="l"/>
            <a:r>
              <a:rPr lang="ko-KR" altLang="en-US" sz="12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알고리즘을 통해 아파트 </a:t>
            </a:r>
            <a:r>
              <a:rPr lang="ko-KR" altLang="en-US" sz="1200" b="0" i="0" dirty="0" err="1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여러군데를</a:t>
            </a:r>
            <a:r>
              <a:rPr lang="ko-KR" altLang="en-US" sz="12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 최저시간으로 둘러보고 싶은 사용자를 위한 기능을 개발하였다</a:t>
            </a:r>
            <a:r>
              <a:rPr lang="en-US" altLang="ko-KR" sz="12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endParaRPr lang="en-US" altLang="ko-KR" sz="1200" b="0" i="0" dirty="0">
              <a:solidFill>
                <a:srgbClr val="3F4350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ko-KR" sz="1600" dirty="0"/>
              <a:t>4. </a:t>
            </a:r>
            <a:r>
              <a:rPr lang="ko-KR" altLang="en-US" sz="1600" dirty="0"/>
              <a:t>아파트 구매 계획 세우기</a:t>
            </a:r>
            <a:endParaRPr lang="en-US" altLang="ko-KR" sz="1600" dirty="0"/>
          </a:p>
          <a:p>
            <a:pPr algn="l"/>
            <a:r>
              <a:rPr lang="ko-KR" altLang="en-US" sz="12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원하는 아파트를 찾고 난 후 실제로 사용자의 행동을 유도하기 위해 구매 계획 기능을 제공하여</a:t>
            </a:r>
          </a:p>
          <a:p>
            <a:pPr algn="l"/>
            <a:r>
              <a:rPr lang="ko-KR" altLang="en-US" sz="12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저축액에 따른 예상 아파트 구매 년도를 알려줍니다</a:t>
            </a:r>
            <a:r>
              <a:rPr lang="en-US" altLang="ko-KR" sz="12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5114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50"/>
          <p:cNvPicPr preferRelativeResize="0"/>
          <p:nvPr/>
        </p:nvPicPr>
        <p:blipFill rotWithShape="1">
          <a:blip r:embed="rId3">
            <a:alphaModFix/>
          </a:blip>
          <a:srcRect l="28209" t="1097" r="22238"/>
          <a:stretch/>
        </p:blipFill>
        <p:spPr>
          <a:xfrm flipH="1">
            <a:off x="4562575" y="100"/>
            <a:ext cx="4581300" cy="5143500"/>
          </a:xfrm>
          <a:prstGeom prst="snip1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815" name="Google Shape;815;p50"/>
          <p:cNvSpPr txBox="1">
            <a:spLocks noGrp="1"/>
          </p:cNvSpPr>
          <p:nvPr>
            <p:ph type="ctrTitle" idx="2"/>
          </p:nvPr>
        </p:nvSpPr>
        <p:spPr>
          <a:xfrm>
            <a:off x="208140" y="1103264"/>
            <a:ext cx="3961523" cy="2846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/>
              <a:t>팀원 소개</a:t>
            </a:r>
            <a:endParaRPr sz="6000" dirty="0"/>
          </a:p>
        </p:txBody>
      </p:sp>
      <p:cxnSp>
        <p:nvCxnSpPr>
          <p:cNvPr id="816" name="Google Shape;816;p50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88594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2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기획 배경</a:t>
            </a:r>
            <a:endParaRPr dirty="0"/>
          </a:p>
        </p:txBody>
      </p:sp>
      <p:sp>
        <p:nvSpPr>
          <p:cNvPr id="622" name="Google Shape;622;p42"/>
          <p:cNvSpPr txBox="1">
            <a:spLocks noGrp="1"/>
          </p:cNvSpPr>
          <p:nvPr>
            <p:ph type="ctrTitle" idx="3"/>
          </p:nvPr>
        </p:nvSpPr>
        <p:spPr>
          <a:xfrm>
            <a:off x="1563221" y="3127282"/>
            <a:ext cx="226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User2</a:t>
            </a:r>
            <a:endParaRPr dirty="0"/>
          </a:p>
        </p:txBody>
      </p:sp>
      <p:sp>
        <p:nvSpPr>
          <p:cNvPr id="623" name="Google Shape;623;p42"/>
          <p:cNvSpPr txBox="1">
            <a:spLocks noGrp="1"/>
          </p:cNvSpPr>
          <p:nvPr>
            <p:ph type="subTitle" idx="4"/>
          </p:nvPr>
        </p:nvSpPr>
        <p:spPr>
          <a:xfrm>
            <a:off x="319315" y="3725438"/>
            <a:ext cx="4252686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아파트 구매 관련해서 다른 유저들과 소통하고 싶어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624" name="Google Shape;624;p42"/>
          <p:cNvSpPr txBox="1">
            <a:spLocks noGrp="1"/>
          </p:cNvSpPr>
          <p:nvPr>
            <p:ph type="ctrTitle" idx="2"/>
          </p:nvPr>
        </p:nvSpPr>
        <p:spPr>
          <a:xfrm>
            <a:off x="5319032" y="1167374"/>
            <a:ext cx="226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User1</a:t>
            </a:r>
            <a:endParaRPr dirty="0"/>
          </a:p>
        </p:txBody>
      </p:sp>
      <p:sp>
        <p:nvSpPr>
          <p:cNvPr id="625" name="Google Shape;625;p42"/>
          <p:cNvSpPr txBox="1">
            <a:spLocks noGrp="1"/>
          </p:cNvSpPr>
          <p:nvPr>
            <p:ph type="subTitle" idx="1"/>
          </p:nvPr>
        </p:nvSpPr>
        <p:spPr>
          <a:xfrm>
            <a:off x="4527511" y="1773499"/>
            <a:ext cx="4616489" cy="972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아파트 가격은 </a:t>
            </a:r>
            <a:r>
              <a:rPr lang="en-US" altLang="ko-KR" dirty="0"/>
              <a:t>??</a:t>
            </a:r>
            <a:r>
              <a:rPr lang="ko-KR" altLang="en-US" dirty="0"/>
              <a:t>억 정도 였으면 좋겠고</a:t>
            </a:r>
            <a:r>
              <a:rPr lang="en-US" altLang="ko-KR" dirty="0"/>
              <a:t>, ??</a:t>
            </a:r>
            <a:r>
              <a:rPr lang="ko-KR" altLang="en-US" dirty="0"/>
              <a:t>평 정도면 좋을 것 같아</a:t>
            </a:r>
            <a:r>
              <a:rPr lang="en-US" altLang="ko-KR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지역은 서울 종로구였으면 좋겠어</a:t>
            </a:r>
            <a:r>
              <a:rPr lang="en-US" altLang="ko-KR" dirty="0"/>
              <a:t>!</a:t>
            </a:r>
            <a:endParaRPr dirty="0"/>
          </a:p>
        </p:txBody>
      </p:sp>
      <p:pic>
        <p:nvPicPr>
          <p:cNvPr id="626" name="Google Shape;626;p42"/>
          <p:cNvPicPr preferRelativeResize="0"/>
          <p:nvPr/>
        </p:nvPicPr>
        <p:blipFill rotWithShape="1">
          <a:blip r:embed="rId3">
            <a:alphaModFix/>
          </a:blip>
          <a:srcRect t="20109" b="20109"/>
          <a:stretch/>
        </p:blipFill>
        <p:spPr>
          <a:xfrm flipH="1">
            <a:off x="4572000" y="2955025"/>
            <a:ext cx="4572000" cy="1708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27" name="Google Shape;627;p42"/>
          <p:cNvPicPr preferRelativeResize="0"/>
          <p:nvPr/>
        </p:nvPicPr>
        <p:blipFill rotWithShape="1">
          <a:blip r:embed="rId4">
            <a:alphaModFix/>
          </a:blip>
          <a:srcRect t="20109" b="20109"/>
          <a:stretch/>
        </p:blipFill>
        <p:spPr>
          <a:xfrm rot="10800000" flipH="1">
            <a:off x="0" y="1317950"/>
            <a:ext cx="4572000" cy="1708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628" name="Google Shape;628;p42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" name="Google Shape;629;p42"/>
          <p:cNvCxnSpPr/>
          <p:nvPr/>
        </p:nvCxnSpPr>
        <p:spPr>
          <a:xfrm flipH="1" flipV="1">
            <a:off x="3728328" y="1765550"/>
            <a:ext cx="5170507" cy="794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42"/>
          <p:cNvCxnSpPr/>
          <p:nvPr/>
        </p:nvCxnSpPr>
        <p:spPr>
          <a:xfrm>
            <a:off x="1945321" y="3725438"/>
            <a:ext cx="347382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1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828" name="Google Shape;828;p51"/>
          <p:cNvSpPr txBox="1"/>
          <p:nvPr/>
        </p:nvSpPr>
        <p:spPr>
          <a:xfrm>
            <a:off x="1710733" y="1059712"/>
            <a:ext cx="6756753" cy="131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t"/>
            <a:r>
              <a:rPr lang="ko-KR" altLang="en-US" sz="1100" b="0" i="0" dirty="0" err="1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싸피에서</a:t>
            </a:r>
            <a:r>
              <a:rPr lang="ko-KR" altLang="en-US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 배운 </a:t>
            </a:r>
            <a:r>
              <a:rPr lang="ko-KR" altLang="en-US" sz="1100" b="0" i="0" dirty="0" err="1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백엔드</a:t>
            </a:r>
            <a:r>
              <a:rPr lang="en-US" altLang="ko-KR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100" b="0" i="0" dirty="0" err="1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프론트엔드</a:t>
            </a:r>
            <a:r>
              <a:rPr lang="ko-KR" altLang="en-US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 개발 기술을 기반으로 프로젝트를 만들면서 개발에 대한 즐거움을 많이 느낄 수 있었던 것 같다</a:t>
            </a:r>
            <a:r>
              <a:rPr lang="en-US" altLang="ko-KR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주어진 주제를 기반으로</a:t>
            </a:r>
            <a:r>
              <a:rPr lang="en-US" altLang="ko-KR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페어와 소통하면서 구현해보고 싶은 기능들을 자유롭게 진행하여 즐겁게 개발하였고</a:t>
            </a:r>
            <a:r>
              <a:rPr lang="en-US" altLang="ko-KR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페어</a:t>
            </a:r>
            <a:r>
              <a:rPr lang="en-US" altLang="ko-KR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동기</a:t>
            </a:r>
            <a:r>
              <a:rPr lang="en-US" altLang="ko-KR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100" b="0" i="0" dirty="0" err="1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교수님등의</a:t>
            </a:r>
            <a:r>
              <a:rPr lang="ko-KR" altLang="en-US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 도움을 많이 받아서 좋은 결과물이 나왔던 것 같다</a:t>
            </a:r>
            <a:r>
              <a:rPr lang="en-US" altLang="ko-KR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 fontAlgn="t"/>
            <a:r>
              <a:rPr lang="ko-KR" altLang="en-US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이번 프로젝트를 통해 잘했던 점과 미숙했던 점들을 확인할 수 있었다</a:t>
            </a:r>
            <a:r>
              <a:rPr lang="en-US" altLang="ko-KR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다음 프로젝트를 진행할 때는 장점을 더욱 활용하고 단점을 </a:t>
            </a:r>
            <a:r>
              <a:rPr lang="ko-KR" altLang="en-US" sz="1100" b="0" i="0" dirty="0" err="1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고쳐나가도록</a:t>
            </a:r>
            <a:r>
              <a:rPr lang="ko-KR" altLang="en-US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 노력해야 할 것 같다</a:t>
            </a:r>
            <a:r>
              <a:rPr lang="en-US" altLang="ko-KR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830" name="Google Shape;830;p51"/>
          <p:cNvSpPr txBox="1"/>
          <p:nvPr/>
        </p:nvSpPr>
        <p:spPr>
          <a:xfrm>
            <a:off x="145477" y="750952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최규림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31" name="Google Shape;831;p51"/>
          <p:cNvSpPr txBox="1"/>
          <p:nvPr/>
        </p:nvSpPr>
        <p:spPr>
          <a:xfrm>
            <a:off x="372828" y="3236466"/>
            <a:ext cx="5466735" cy="82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이번 프로젝트에서 좋았던 점은 페어와의 소통을 최대한 많이 하려고 노력했다는 점이다</a:t>
            </a:r>
            <a:r>
              <a:rPr lang="en-US" altLang="ko-KR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r>
              <a:rPr lang="ko-KR" altLang="en-US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그래서 다양한 의견을 주고받으면서 </a:t>
            </a:r>
            <a:r>
              <a:rPr lang="ko-KR" altLang="en-US" sz="1100" b="0" i="0" dirty="0" err="1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프로덕트를</a:t>
            </a:r>
            <a:r>
              <a:rPr lang="ko-KR" altLang="en-US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 많이 발전시킬 수 있었고 며칠 동안 쉬지 않고 계속 코딩만 해서 실력도 많이 늘었던 것 같다</a:t>
            </a:r>
            <a:r>
              <a:rPr lang="en-US" altLang="ko-KR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다만 아쉬웠던 점은 설계를 나름 열심히 한다고 했음에도 조금 미숙한 부분이 있던 것 같아서 설계의 중요성을 다시 한번 깨달을 수 있었다</a:t>
            </a:r>
            <a:r>
              <a:rPr lang="en-US" altLang="ko-KR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r>
              <a:rPr lang="ko-KR" altLang="en-US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마지막으로 이번 파이널 프로젝트는 진짜 최선을 다해서 후회가 없을 수는 없겠지만 그래도 나름대로 뿌듯함을 가지고 가는 것 같다</a:t>
            </a:r>
            <a:r>
              <a:rPr lang="en-US" altLang="ko-KR" sz="11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cxnSp>
        <p:nvCxnSpPr>
          <p:cNvPr id="832" name="Google Shape;832;p51"/>
          <p:cNvCxnSpPr/>
          <p:nvPr/>
        </p:nvCxnSpPr>
        <p:spPr>
          <a:xfrm>
            <a:off x="1753400" y="1492931"/>
            <a:ext cx="0" cy="542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3" name="Google Shape;833;p51"/>
          <p:cNvSpPr txBox="1"/>
          <p:nvPr/>
        </p:nvSpPr>
        <p:spPr>
          <a:xfrm>
            <a:off x="3962268" y="1251981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34" name="Google Shape;834;p51"/>
          <p:cNvSpPr txBox="1"/>
          <p:nvPr/>
        </p:nvSpPr>
        <p:spPr>
          <a:xfrm>
            <a:off x="6531303" y="2303114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최정온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835" name="Google Shape;835;p51"/>
          <p:cNvCxnSpPr/>
          <p:nvPr/>
        </p:nvCxnSpPr>
        <p:spPr>
          <a:xfrm>
            <a:off x="368484" y="3321731"/>
            <a:ext cx="0" cy="542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8" name="Google Shape;838;p51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38FA028-8960-4F28-C6C8-605AD86A3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2" y="1168380"/>
            <a:ext cx="1370352" cy="18271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E4B7DB-6BB7-1A10-D925-418F6EC39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475" y="2840386"/>
            <a:ext cx="1839012" cy="183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85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52"/>
          <p:cNvSpPr/>
          <p:nvPr/>
        </p:nvSpPr>
        <p:spPr>
          <a:xfrm>
            <a:off x="3185575" y="-824722"/>
            <a:ext cx="7314875" cy="4198625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4" name="Google Shape;844;p52"/>
          <p:cNvPicPr preferRelativeResize="0"/>
          <p:nvPr/>
        </p:nvPicPr>
        <p:blipFill rotWithShape="1">
          <a:blip r:embed="rId3">
            <a:alphaModFix/>
          </a:blip>
          <a:srcRect l="28994" r="12289"/>
          <a:stretch/>
        </p:blipFill>
        <p:spPr>
          <a:xfrm flipH="1">
            <a:off x="-1" y="111525"/>
            <a:ext cx="4431802" cy="5031974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52"/>
          <p:cNvSpPr txBox="1">
            <a:spLocks noGrp="1"/>
          </p:cNvSpPr>
          <p:nvPr>
            <p:ph type="ctrTitle"/>
          </p:nvPr>
        </p:nvSpPr>
        <p:spPr>
          <a:xfrm>
            <a:off x="564500" y="-169579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</a:t>
            </a:r>
            <a:endParaRPr/>
          </a:p>
        </p:txBody>
      </p:sp>
      <p:cxnSp>
        <p:nvCxnSpPr>
          <p:cNvPr id="846" name="Google Shape;846;p52"/>
          <p:cNvCxnSpPr/>
          <p:nvPr/>
        </p:nvCxnSpPr>
        <p:spPr>
          <a:xfrm>
            <a:off x="755125" y="-77125"/>
            <a:ext cx="17100" cy="1125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52"/>
          <p:cNvSpPr txBox="1">
            <a:spLocks noGrp="1"/>
          </p:cNvSpPr>
          <p:nvPr>
            <p:ph type="subTitle" idx="1"/>
          </p:nvPr>
        </p:nvSpPr>
        <p:spPr>
          <a:xfrm>
            <a:off x="5242860" y="591825"/>
            <a:ext cx="26949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/>
              <a:t>Q &amp; A</a:t>
            </a: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848" name="Google Shape;848;p52"/>
          <p:cNvSpPr/>
          <p:nvPr/>
        </p:nvSpPr>
        <p:spPr>
          <a:xfrm>
            <a:off x="6616172" y="2102849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9" name="Google Shape;849;p52"/>
          <p:cNvGrpSpPr/>
          <p:nvPr/>
        </p:nvGrpSpPr>
        <p:grpSpPr>
          <a:xfrm>
            <a:off x="7065643" y="2102849"/>
            <a:ext cx="346056" cy="345674"/>
            <a:chOff x="3303268" y="3817349"/>
            <a:chExt cx="346056" cy="345674"/>
          </a:xfrm>
        </p:grpSpPr>
        <p:sp>
          <p:nvSpPr>
            <p:cNvPr id="850" name="Google Shape;850;p5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52"/>
          <p:cNvGrpSpPr/>
          <p:nvPr/>
        </p:nvGrpSpPr>
        <p:grpSpPr>
          <a:xfrm>
            <a:off x="7514733" y="2102849"/>
            <a:ext cx="346056" cy="345674"/>
            <a:chOff x="3752358" y="3817349"/>
            <a:chExt cx="346056" cy="345674"/>
          </a:xfrm>
        </p:grpSpPr>
        <p:sp>
          <p:nvSpPr>
            <p:cNvPr id="855" name="Google Shape;855;p5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74B6FAD-A72F-62FA-021C-D27AF552E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87" y="2886215"/>
            <a:ext cx="3009712" cy="225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5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2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기획 배경</a:t>
            </a:r>
            <a:endParaRPr dirty="0"/>
          </a:p>
        </p:txBody>
      </p:sp>
      <p:sp>
        <p:nvSpPr>
          <p:cNvPr id="622" name="Google Shape;622;p42"/>
          <p:cNvSpPr txBox="1">
            <a:spLocks noGrp="1"/>
          </p:cNvSpPr>
          <p:nvPr>
            <p:ph type="ctrTitle" idx="3"/>
          </p:nvPr>
        </p:nvSpPr>
        <p:spPr>
          <a:xfrm>
            <a:off x="1563221" y="3127282"/>
            <a:ext cx="226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User4</a:t>
            </a:r>
            <a:endParaRPr dirty="0"/>
          </a:p>
        </p:txBody>
      </p:sp>
      <p:sp>
        <p:nvSpPr>
          <p:cNvPr id="623" name="Google Shape;623;p42"/>
          <p:cNvSpPr txBox="1">
            <a:spLocks noGrp="1"/>
          </p:cNvSpPr>
          <p:nvPr>
            <p:ph type="subTitle" idx="4"/>
          </p:nvPr>
        </p:nvSpPr>
        <p:spPr>
          <a:xfrm>
            <a:off x="1074057" y="3725438"/>
            <a:ext cx="3497943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ko-KR" altLang="en-US" dirty="0"/>
              <a:t>어디부터 둘러봐야 빠르게 이동할 수 있을까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4" name="Google Shape;624;p42"/>
          <p:cNvSpPr txBox="1">
            <a:spLocks noGrp="1"/>
          </p:cNvSpPr>
          <p:nvPr>
            <p:ph type="ctrTitle" idx="2"/>
          </p:nvPr>
        </p:nvSpPr>
        <p:spPr>
          <a:xfrm>
            <a:off x="5319032" y="1167374"/>
            <a:ext cx="226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User3</a:t>
            </a:r>
            <a:endParaRPr dirty="0"/>
          </a:p>
        </p:txBody>
      </p:sp>
      <p:sp>
        <p:nvSpPr>
          <p:cNvPr id="625" name="Google Shape;625;p42"/>
          <p:cNvSpPr txBox="1">
            <a:spLocks noGrp="1"/>
          </p:cNvSpPr>
          <p:nvPr>
            <p:ph type="subTitle" idx="1"/>
          </p:nvPr>
        </p:nvSpPr>
        <p:spPr>
          <a:xfrm>
            <a:off x="4572000" y="1765549"/>
            <a:ext cx="4002157" cy="972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/>
            <a:r>
              <a:rPr lang="ko-KR" altLang="en-US" dirty="0"/>
              <a:t>내가 한달에 어느정도 저축하면</a:t>
            </a:r>
            <a:r>
              <a:rPr lang="en-US" altLang="ko-KR" dirty="0"/>
              <a:t>,</a:t>
            </a:r>
          </a:p>
          <a:p>
            <a:pPr marL="0" lvl="0" indent="0" algn="r"/>
            <a:r>
              <a:rPr lang="ko-KR" altLang="en-US" dirty="0"/>
              <a:t> 언제쯤 아파트를 구매할 수 있을까</a:t>
            </a:r>
            <a:r>
              <a:rPr lang="en-US" altLang="ko-KR" dirty="0"/>
              <a:t>?</a:t>
            </a:r>
          </a:p>
        </p:txBody>
      </p:sp>
      <p:pic>
        <p:nvPicPr>
          <p:cNvPr id="626" name="Google Shape;626;p42"/>
          <p:cNvPicPr preferRelativeResize="0"/>
          <p:nvPr/>
        </p:nvPicPr>
        <p:blipFill rotWithShape="1">
          <a:blip r:embed="rId3">
            <a:alphaModFix/>
          </a:blip>
          <a:srcRect t="20109" b="20109"/>
          <a:stretch/>
        </p:blipFill>
        <p:spPr>
          <a:xfrm flipH="1">
            <a:off x="4572000" y="2955025"/>
            <a:ext cx="4572000" cy="1708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27" name="Google Shape;627;p42"/>
          <p:cNvPicPr preferRelativeResize="0"/>
          <p:nvPr/>
        </p:nvPicPr>
        <p:blipFill rotWithShape="1">
          <a:blip r:embed="rId4">
            <a:alphaModFix/>
          </a:blip>
          <a:srcRect t="20109" b="20109"/>
          <a:stretch/>
        </p:blipFill>
        <p:spPr>
          <a:xfrm rot="10800000" flipH="1">
            <a:off x="0" y="1317950"/>
            <a:ext cx="4572000" cy="1708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628" name="Google Shape;628;p42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" name="Google Shape;629;p42"/>
          <p:cNvCxnSpPr/>
          <p:nvPr/>
        </p:nvCxnSpPr>
        <p:spPr>
          <a:xfrm flipH="1">
            <a:off x="3728328" y="1714983"/>
            <a:ext cx="4845829" cy="505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42"/>
          <p:cNvCxnSpPr/>
          <p:nvPr/>
        </p:nvCxnSpPr>
        <p:spPr>
          <a:xfrm flipV="1">
            <a:off x="1378857" y="3725438"/>
            <a:ext cx="4040293" cy="4654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4737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1"/>
          <p:cNvSpPr txBox="1">
            <a:spLocks noGrp="1"/>
          </p:cNvSpPr>
          <p:nvPr>
            <p:ph type="ctrTitle" idx="15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SERVICES</a:t>
            </a:r>
            <a:endParaRPr/>
          </a:p>
        </p:txBody>
      </p:sp>
      <p:sp>
        <p:nvSpPr>
          <p:cNvPr id="573" name="Google Shape;573;p41"/>
          <p:cNvSpPr txBox="1">
            <a:spLocks noGrp="1"/>
          </p:cNvSpPr>
          <p:nvPr>
            <p:ph type="ctrTitle" idx="2"/>
          </p:nvPr>
        </p:nvSpPr>
        <p:spPr>
          <a:xfrm>
            <a:off x="3107749" y="1824499"/>
            <a:ext cx="29559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유저 간의 정보 공유</a:t>
            </a:r>
            <a:endParaRPr b="1" dirty="0"/>
          </a:p>
        </p:txBody>
      </p:sp>
      <p:sp>
        <p:nvSpPr>
          <p:cNvPr id="574" name="Google Shape;574;p41"/>
          <p:cNvSpPr txBox="1">
            <a:spLocks noGrp="1"/>
          </p:cNvSpPr>
          <p:nvPr>
            <p:ph type="subTitle" idx="1"/>
          </p:nvPr>
        </p:nvSpPr>
        <p:spPr>
          <a:xfrm>
            <a:off x="803424" y="2200325"/>
            <a:ext cx="2122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다양한 필터</a:t>
            </a:r>
            <a:r>
              <a:rPr lang="en-US" altLang="ko-KR" dirty="0"/>
              <a:t>, </a:t>
            </a:r>
            <a:r>
              <a:rPr lang="ko-KR" altLang="en-US" dirty="0" err="1"/>
              <a:t>검색어</a:t>
            </a:r>
            <a:r>
              <a:rPr lang="ko-KR" altLang="en-US" dirty="0"/>
              <a:t> 자동완성</a:t>
            </a:r>
            <a:r>
              <a:rPr lang="en-US" altLang="ko-KR" dirty="0"/>
              <a:t>, </a:t>
            </a:r>
            <a:r>
              <a:rPr lang="ko-KR" altLang="en-US" dirty="0"/>
              <a:t>최근 </a:t>
            </a:r>
            <a:r>
              <a:rPr lang="ko-KR" altLang="en-US" dirty="0" err="1"/>
              <a:t>검색어</a:t>
            </a:r>
            <a:endParaRPr dirty="0"/>
          </a:p>
        </p:txBody>
      </p:sp>
      <p:sp>
        <p:nvSpPr>
          <p:cNvPr id="575" name="Google Shape;575;p41"/>
          <p:cNvSpPr txBox="1">
            <a:spLocks noGrp="1"/>
          </p:cNvSpPr>
          <p:nvPr>
            <p:ph type="ctrTitle"/>
          </p:nvPr>
        </p:nvSpPr>
        <p:spPr>
          <a:xfrm>
            <a:off x="447275" y="1822449"/>
            <a:ext cx="28353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검색 편의성 제공</a:t>
            </a:r>
            <a:endParaRPr b="1" dirty="0"/>
          </a:p>
        </p:txBody>
      </p:sp>
      <p:sp>
        <p:nvSpPr>
          <p:cNvPr id="576" name="Google Shape;576;p41"/>
          <p:cNvSpPr txBox="1">
            <a:spLocks noGrp="1"/>
          </p:cNvSpPr>
          <p:nvPr>
            <p:ph type="subTitle" idx="3"/>
          </p:nvPr>
        </p:nvSpPr>
        <p:spPr>
          <a:xfrm>
            <a:off x="3524749" y="2203100"/>
            <a:ext cx="2121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게시판</a:t>
            </a:r>
            <a:r>
              <a:rPr lang="en-US" altLang="ko-KR" dirty="0"/>
              <a:t>, </a:t>
            </a:r>
            <a:r>
              <a:rPr lang="ko-KR" altLang="en-US" dirty="0"/>
              <a:t>아파트 댓글</a:t>
            </a:r>
            <a:endParaRPr dirty="0"/>
          </a:p>
        </p:txBody>
      </p:sp>
      <p:sp>
        <p:nvSpPr>
          <p:cNvPr id="577" name="Google Shape;577;p41"/>
          <p:cNvSpPr txBox="1">
            <a:spLocks noGrp="1"/>
          </p:cNvSpPr>
          <p:nvPr>
            <p:ph type="ctrTitle" idx="4"/>
          </p:nvPr>
        </p:nvSpPr>
        <p:spPr>
          <a:xfrm>
            <a:off x="5828575" y="1822449"/>
            <a:ext cx="29559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경로 찾기</a:t>
            </a:r>
            <a:endParaRPr b="1" dirty="0"/>
          </a:p>
        </p:txBody>
      </p:sp>
      <p:sp>
        <p:nvSpPr>
          <p:cNvPr id="578" name="Google Shape;578;p41"/>
          <p:cNvSpPr txBox="1">
            <a:spLocks noGrp="1"/>
          </p:cNvSpPr>
          <p:nvPr>
            <p:ph type="subTitle" idx="5"/>
          </p:nvPr>
        </p:nvSpPr>
        <p:spPr>
          <a:xfrm>
            <a:off x="6245924" y="2200325"/>
            <a:ext cx="2121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거리순</a:t>
            </a:r>
            <a:r>
              <a:rPr lang="en-US" altLang="ko-KR" dirty="0"/>
              <a:t>, </a:t>
            </a:r>
            <a:r>
              <a:rPr lang="ko-KR" altLang="en-US" dirty="0" err="1"/>
              <a:t>시간순</a:t>
            </a:r>
            <a:r>
              <a:rPr lang="ko-KR" altLang="en-US" dirty="0"/>
              <a:t> 경로 리스트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소요 시간</a:t>
            </a:r>
            <a:r>
              <a:rPr lang="en-US" altLang="ko-KR" dirty="0"/>
              <a:t>, </a:t>
            </a:r>
            <a:r>
              <a:rPr lang="ko-KR" altLang="en-US" dirty="0"/>
              <a:t>거리</a:t>
            </a:r>
            <a:endParaRPr dirty="0"/>
          </a:p>
        </p:txBody>
      </p:sp>
      <p:sp>
        <p:nvSpPr>
          <p:cNvPr id="579" name="Google Shape;579;p41"/>
          <p:cNvSpPr txBox="1">
            <a:spLocks noGrp="1"/>
          </p:cNvSpPr>
          <p:nvPr>
            <p:ph type="ctrTitle" idx="6"/>
          </p:nvPr>
        </p:nvSpPr>
        <p:spPr>
          <a:xfrm>
            <a:off x="448575" y="3358607"/>
            <a:ext cx="28341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구매 계획 세우기</a:t>
            </a:r>
            <a:endParaRPr b="1" dirty="0"/>
          </a:p>
        </p:txBody>
      </p:sp>
      <p:sp>
        <p:nvSpPr>
          <p:cNvPr id="580" name="Google Shape;580;p41"/>
          <p:cNvSpPr txBox="1">
            <a:spLocks noGrp="1"/>
          </p:cNvSpPr>
          <p:nvPr>
            <p:ph type="subTitle" idx="7"/>
          </p:nvPr>
        </p:nvSpPr>
        <p:spPr>
          <a:xfrm>
            <a:off x="804204" y="3912224"/>
            <a:ext cx="2122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구매 희망 아파트 매물</a:t>
            </a:r>
            <a:r>
              <a:rPr lang="en-US" altLang="ko-KR" dirty="0"/>
              <a:t>, </a:t>
            </a:r>
            <a:r>
              <a:rPr lang="ko-KR" altLang="en-US" dirty="0"/>
              <a:t>구매 가능 시기 계산</a:t>
            </a:r>
            <a:endParaRPr dirty="0"/>
          </a:p>
        </p:txBody>
      </p:sp>
      <p:sp>
        <p:nvSpPr>
          <p:cNvPr id="581" name="Google Shape;581;p41"/>
          <p:cNvSpPr txBox="1">
            <a:spLocks noGrp="1"/>
          </p:cNvSpPr>
          <p:nvPr>
            <p:ph type="ctrTitle" idx="8"/>
          </p:nvPr>
        </p:nvSpPr>
        <p:spPr>
          <a:xfrm>
            <a:off x="3149749" y="3361382"/>
            <a:ext cx="2871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/>
              <a:t>즐겨찾기</a:t>
            </a:r>
            <a:endParaRPr b="1" dirty="0"/>
          </a:p>
        </p:txBody>
      </p:sp>
      <p:sp>
        <p:nvSpPr>
          <p:cNvPr id="582" name="Google Shape;582;p41"/>
          <p:cNvSpPr txBox="1">
            <a:spLocks noGrp="1"/>
          </p:cNvSpPr>
          <p:nvPr>
            <p:ph type="subTitle" idx="9"/>
          </p:nvPr>
        </p:nvSpPr>
        <p:spPr>
          <a:xfrm>
            <a:off x="3516024" y="3912224"/>
            <a:ext cx="2121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아파트 매물</a:t>
            </a:r>
            <a:r>
              <a:rPr lang="en-US" altLang="ko-KR" dirty="0"/>
              <a:t>, 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구매 계획 </a:t>
            </a:r>
            <a:r>
              <a:rPr lang="ko-KR" altLang="en-US" dirty="0" err="1"/>
              <a:t>즐겨찾기</a:t>
            </a:r>
            <a:endParaRPr dirty="0"/>
          </a:p>
        </p:txBody>
      </p:sp>
      <p:cxnSp>
        <p:nvCxnSpPr>
          <p:cNvPr id="616" name="Google Shape;616;p41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" name="Google Shape;4401;p61"/>
          <p:cNvGrpSpPr/>
          <p:nvPr/>
        </p:nvGrpSpPr>
        <p:grpSpPr>
          <a:xfrm>
            <a:off x="1453582" y="2962957"/>
            <a:ext cx="833365" cy="587569"/>
            <a:chOff x="5220616" y="2791061"/>
            <a:chExt cx="373185" cy="302466"/>
          </a:xfrm>
        </p:grpSpPr>
        <p:sp>
          <p:nvSpPr>
            <p:cNvPr id="48" name="Google Shape;4402;p61"/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403;p61"/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404;p61"/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405;p61"/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406;p61"/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407;p61"/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408;p61"/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409;p61"/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410;p61"/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411;p61"/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412;p61"/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413;p61"/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414;p61"/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415;p61"/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416;p61"/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417;p61"/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418;p61"/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419;p61"/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4662;p61"/>
          <p:cNvGrpSpPr/>
          <p:nvPr/>
        </p:nvGrpSpPr>
        <p:grpSpPr>
          <a:xfrm>
            <a:off x="4081575" y="991053"/>
            <a:ext cx="1008248" cy="856448"/>
            <a:chOff x="7384751" y="4147984"/>
            <a:chExt cx="380012" cy="351274"/>
          </a:xfrm>
        </p:grpSpPr>
        <p:sp>
          <p:nvSpPr>
            <p:cNvPr id="67" name="Google Shape;4663;p61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664;p61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665;p61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666;p61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667;p61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6095;p64"/>
          <p:cNvGrpSpPr/>
          <p:nvPr/>
        </p:nvGrpSpPr>
        <p:grpSpPr>
          <a:xfrm>
            <a:off x="4218831" y="2859637"/>
            <a:ext cx="668625" cy="758696"/>
            <a:chOff x="871254" y="3360146"/>
            <a:chExt cx="285183" cy="347023"/>
          </a:xfrm>
        </p:grpSpPr>
        <p:sp>
          <p:nvSpPr>
            <p:cNvPr id="73" name="Google Shape;6096;p64"/>
            <p:cNvSpPr/>
            <p:nvPr/>
          </p:nvSpPr>
          <p:spPr>
            <a:xfrm>
              <a:off x="871254" y="3360146"/>
              <a:ext cx="135052" cy="164863"/>
            </a:xfrm>
            <a:custGeom>
              <a:avLst/>
              <a:gdLst/>
              <a:ahLst/>
              <a:cxnLst/>
              <a:rect l="l" t="t" r="r" b="b"/>
              <a:pathLst>
                <a:path w="4263" h="5204" extrusionOk="0">
                  <a:moveTo>
                    <a:pt x="4084" y="0"/>
                  </a:moveTo>
                  <a:cubicBezTo>
                    <a:pt x="2965" y="107"/>
                    <a:pt x="1941" y="619"/>
                    <a:pt x="1179" y="1453"/>
                  </a:cubicBezTo>
                  <a:cubicBezTo>
                    <a:pt x="417" y="2286"/>
                    <a:pt x="0" y="3358"/>
                    <a:pt x="0" y="4489"/>
                  </a:cubicBezTo>
                  <a:cubicBezTo>
                    <a:pt x="0" y="4679"/>
                    <a:pt x="12" y="4870"/>
                    <a:pt x="36" y="5060"/>
                  </a:cubicBezTo>
                  <a:cubicBezTo>
                    <a:pt x="48" y="5144"/>
                    <a:pt x="107" y="5203"/>
                    <a:pt x="191" y="5203"/>
                  </a:cubicBezTo>
                  <a:lnTo>
                    <a:pt x="214" y="5203"/>
                  </a:lnTo>
                  <a:cubicBezTo>
                    <a:pt x="298" y="5179"/>
                    <a:pt x="357" y="5108"/>
                    <a:pt x="345" y="5025"/>
                  </a:cubicBezTo>
                  <a:cubicBezTo>
                    <a:pt x="310" y="4834"/>
                    <a:pt x="310" y="4667"/>
                    <a:pt x="310" y="4477"/>
                  </a:cubicBezTo>
                  <a:cubicBezTo>
                    <a:pt x="310" y="2310"/>
                    <a:pt x="1941" y="524"/>
                    <a:pt x="4096" y="310"/>
                  </a:cubicBezTo>
                  <a:cubicBezTo>
                    <a:pt x="4107" y="312"/>
                    <a:pt x="4118" y="313"/>
                    <a:pt x="4128" y="313"/>
                  </a:cubicBezTo>
                  <a:cubicBezTo>
                    <a:pt x="4215" y="313"/>
                    <a:pt x="4263" y="229"/>
                    <a:pt x="4263" y="155"/>
                  </a:cubicBezTo>
                  <a:cubicBezTo>
                    <a:pt x="4239" y="60"/>
                    <a:pt x="4167" y="0"/>
                    <a:pt x="4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097;p64"/>
            <p:cNvSpPr/>
            <p:nvPr/>
          </p:nvSpPr>
          <p:spPr>
            <a:xfrm>
              <a:off x="876132" y="3360146"/>
              <a:ext cx="280305" cy="347023"/>
            </a:xfrm>
            <a:custGeom>
              <a:avLst/>
              <a:gdLst/>
              <a:ahLst/>
              <a:cxnLst/>
              <a:rect l="l" t="t" r="r" b="b"/>
              <a:pathLst>
                <a:path w="8848" h="10954" extrusionOk="0">
                  <a:moveTo>
                    <a:pt x="4585" y="0"/>
                  </a:moveTo>
                  <a:cubicBezTo>
                    <a:pt x="4490" y="0"/>
                    <a:pt x="4418" y="60"/>
                    <a:pt x="4418" y="155"/>
                  </a:cubicBezTo>
                  <a:cubicBezTo>
                    <a:pt x="4418" y="238"/>
                    <a:pt x="4478" y="322"/>
                    <a:pt x="4561" y="322"/>
                  </a:cubicBezTo>
                  <a:cubicBezTo>
                    <a:pt x="6787" y="441"/>
                    <a:pt x="8526" y="2262"/>
                    <a:pt x="8526" y="4489"/>
                  </a:cubicBezTo>
                  <a:cubicBezTo>
                    <a:pt x="8526" y="6298"/>
                    <a:pt x="7359" y="7906"/>
                    <a:pt x="5621" y="8454"/>
                  </a:cubicBezTo>
                  <a:cubicBezTo>
                    <a:pt x="5597" y="8477"/>
                    <a:pt x="5549" y="8489"/>
                    <a:pt x="5537" y="8537"/>
                  </a:cubicBezTo>
                  <a:lnTo>
                    <a:pt x="4347" y="10501"/>
                  </a:lnTo>
                  <a:lnTo>
                    <a:pt x="3156" y="8537"/>
                  </a:lnTo>
                  <a:cubicBezTo>
                    <a:pt x="3132" y="8501"/>
                    <a:pt x="3108" y="8477"/>
                    <a:pt x="3061" y="8454"/>
                  </a:cubicBezTo>
                  <a:cubicBezTo>
                    <a:pt x="1727" y="8025"/>
                    <a:pt x="715" y="6965"/>
                    <a:pt x="322" y="5632"/>
                  </a:cubicBezTo>
                  <a:cubicBezTo>
                    <a:pt x="303" y="5556"/>
                    <a:pt x="238" y="5517"/>
                    <a:pt x="177" y="5517"/>
                  </a:cubicBezTo>
                  <a:cubicBezTo>
                    <a:pt x="161" y="5517"/>
                    <a:pt x="146" y="5520"/>
                    <a:pt x="132" y="5525"/>
                  </a:cubicBezTo>
                  <a:cubicBezTo>
                    <a:pt x="37" y="5560"/>
                    <a:pt x="1" y="5644"/>
                    <a:pt x="25" y="5715"/>
                  </a:cubicBezTo>
                  <a:cubicBezTo>
                    <a:pt x="239" y="6429"/>
                    <a:pt x="608" y="7084"/>
                    <a:pt x="1132" y="7608"/>
                  </a:cubicBezTo>
                  <a:cubicBezTo>
                    <a:pt x="1632" y="8132"/>
                    <a:pt x="2239" y="8513"/>
                    <a:pt x="2930" y="8739"/>
                  </a:cubicBezTo>
                  <a:lnTo>
                    <a:pt x="4228" y="10882"/>
                  </a:lnTo>
                  <a:cubicBezTo>
                    <a:pt x="4251" y="10930"/>
                    <a:pt x="4299" y="10954"/>
                    <a:pt x="4359" y="10954"/>
                  </a:cubicBezTo>
                  <a:cubicBezTo>
                    <a:pt x="4418" y="10954"/>
                    <a:pt x="4466" y="10930"/>
                    <a:pt x="4490" y="10882"/>
                  </a:cubicBezTo>
                  <a:lnTo>
                    <a:pt x="5787" y="8739"/>
                  </a:lnTo>
                  <a:cubicBezTo>
                    <a:pt x="6668" y="8442"/>
                    <a:pt x="7407" y="7894"/>
                    <a:pt x="7978" y="7144"/>
                  </a:cubicBezTo>
                  <a:cubicBezTo>
                    <a:pt x="8550" y="6370"/>
                    <a:pt x="8847" y="5441"/>
                    <a:pt x="8847" y="4465"/>
                  </a:cubicBezTo>
                  <a:cubicBezTo>
                    <a:pt x="8847" y="2107"/>
                    <a:pt x="6978" y="119"/>
                    <a:pt x="4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098;p64"/>
            <p:cNvSpPr/>
            <p:nvPr/>
          </p:nvSpPr>
          <p:spPr>
            <a:xfrm>
              <a:off x="950073" y="3450656"/>
              <a:ext cx="792" cy="1172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1"/>
                  </a:moveTo>
                  <a:lnTo>
                    <a:pt x="12" y="24"/>
                  </a:lnTo>
                  <a:cubicBezTo>
                    <a:pt x="12" y="24"/>
                    <a:pt x="0" y="24"/>
                    <a:pt x="0" y="36"/>
                  </a:cubicBezTo>
                  <a:cubicBezTo>
                    <a:pt x="12" y="24"/>
                    <a:pt x="24" y="24"/>
                    <a:pt x="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099;p64"/>
            <p:cNvSpPr/>
            <p:nvPr/>
          </p:nvSpPr>
          <p:spPr>
            <a:xfrm>
              <a:off x="923304" y="3434784"/>
              <a:ext cx="178042" cy="156594"/>
            </a:xfrm>
            <a:custGeom>
              <a:avLst/>
              <a:gdLst/>
              <a:ahLst/>
              <a:cxnLst/>
              <a:rect l="l" t="t" r="r" b="b"/>
              <a:pathLst>
                <a:path w="5620" h="4943" extrusionOk="0">
                  <a:moveTo>
                    <a:pt x="845" y="549"/>
                  </a:moveTo>
                  <a:cubicBezTo>
                    <a:pt x="844" y="550"/>
                    <a:pt x="842" y="552"/>
                    <a:pt x="841" y="553"/>
                  </a:cubicBezTo>
                  <a:lnTo>
                    <a:pt x="841" y="553"/>
                  </a:lnTo>
                  <a:cubicBezTo>
                    <a:pt x="842" y="552"/>
                    <a:pt x="844" y="550"/>
                    <a:pt x="845" y="549"/>
                  </a:cubicBezTo>
                  <a:close/>
                  <a:moveTo>
                    <a:pt x="4548" y="2561"/>
                  </a:moveTo>
                  <a:lnTo>
                    <a:pt x="4548" y="3145"/>
                  </a:lnTo>
                  <a:cubicBezTo>
                    <a:pt x="4548" y="3228"/>
                    <a:pt x="4620" y="3300"/>
                    <a:pt x="4715" y="3300"/>
                  </a:cubicBezTo>
                  <a:lnTo>
                    <a:pt x="5298" y="3300"/>
                  </a:lnTo>
                  <a:lnTo>
                    <a:pt x="5298" y="3871"/>
                  </a:lnTo>
                  <a:lnTo>
                    <a:pt x="4715" y="3871"/>
                  </a:lnTo>
                  <a:cubicBezTo>
                    <a:pt x="4620" y="3871"/>
                    <a:pt x="4548" y="3942"/>
                    <a:pt x="4548" y="4038"/>
                  </a:cubicBezTo>
                  <a:lnTo>
                    <a:pt x="4548" y="4609"/>
                  </a:lnTo>
                  <a:lnTo>
                    <a:pt x="3989" y="4609"/>
                  </a:lnTo>
                  <a:lnTo>
                    <a:pt x="3989" y="4038"/>
                  </a:lnTo>
                  <a:cubicBezTo>
                    <a:pt x="3989" y="3942"/>
                    <a:pt x="3905" y="3871"/>
                    <a:pt x="3822" y="3871"/>
                  </a:cubicBezTo>
                  <a:lnTo>
                    <a:pt x="3239" y="3871"/>
                  </a:lnTo>
                  <a:lnTo>
                    <a:pt x="3239" y="3300"/>
                  </a:lnTo>
                  <a:lnTo>
                    <a:pt x="3822" y="3300"/>
                  </a:lnTo>
                  <a:cubicBezTo>
                    <a:pt x="3905" y="3300"/>
                    <a:pt x="3989" y="3228"/>
                    <a:pt x="3989" y="3145"/>
                  </a:cubicBezTo>
                  <a:lnTo>
                    <a:pt x="3989" y="2561"/>
                  </a:lnTo>
                  <a:close/>
                  <a:moveTo>
                    <a:pt x="1441" y="0"/>
                  </a:moveTo>
                  <a:cubicBezTo>
                    <a:pt x="1159" y="0"/>
                    <a:pt x="895" y="90"/>
                    <a:pt x="667" y="263"/>
                  </a:cubicBezTo>
                  <a:cubicBezTo>
                    <a:pt x="0" y="787"/>
                    <a:pt x="0" y="1716"/>
                    <a:pt x="274" y="2347"/>
                  </a:cubicBezTo>
                  <a:cubicBezTo>
                    <a:pt x="441" y="2704"/>
                    <a:pt x="679" y="3038"/>
                    <a:pt x="988" y="3371"/>
                  </a:cubicBezTo>
                  <a:cubicBezTo>
                    <a:pt x="1441" y="3859"/>
                    <a:pt x="1941" y="4228"/>
                    <a:pt x="2405" y="4585"/>
                  </a:cubicBezTo>
                  <a:cubicBezTo>
                    <a:pt x="2441" y="4597"/>
                    <a:pt x="2465" y="4609"/>
                    <a:pt x="2500" y="4609"/>
                  </a:cubicBezTo>
                  <a:cubicBezTo>
                    <a:pt x="2524" y="4609"/>
                    <a:pt x="2560" y="4597"/>
                    <a:pt x="2584" y="4585"/>
                  </a:cubicBezTo>
                  <a:cubicBezTo>
                    <a:pt x="2798" y="4454"/>
                    <a:pt x="2977" y="4312"/>
                    <a:pt x="3131" y="4193"/>
                  </a:cubicBezTo>
                  <a:lnTo>
                    <a:pt x="3667" y="4193"/>
                  </a:lnTo>
                  <a:lnTo>
                    <a:pt x="3667" y="4776"/>
                  </a:lnTo>
                  <a:cubicBezTo>
                    <a:pt x="3667" y="4859"/>
                    <a:pt x="3739" y="4943"/>
                    <a:pt x="3834" y="4943"/>
                  </a:cubicBezTo>
                  <a:lnTo>
                    <a:pt x="4715" y="4943"/>
                  </a:lnTo>
                  <a:cubicBezTo>
                    <a:pt x="4798" y="4943"/>
                    <a:pt x="4870" y="4859"/>
                    <a:pt x="4870" y="4776"/>
                  </a:cubicBezTo>
                  <a:lnTo>
                    <a:pt x="4870" y="4193"/>
                  </a:lnTo>
                  <a:lnTo>
                    <a:pt x="5453" y="4193"/>
                  </a:lnTo>
                  <a:cubicBezTo>
                    <a:pt x="5548" y="4193"/>
                    <a:pt x="5620" y="4121"/>
                    <a:pt x="5620" y="4026"/>
                  </a:cubicBezTo>
                  <a:lnTo>
                    <a:pt x="5620" y="3157"/>
                  </a:lnTo>
                  <a:cubicBezTo>
                    <a:pt x="5620" y="3050"/>
                    <a:pt x="5548" y="2978"/>
                    <a:pt x="5453" y="2978"/>
                  </a:cubicBezTo>
                  <a:lnTo>
                    <a:pt x="4882" y="2978"/>
                  </a:lnTo>
                  <a:lnTo>
                    <a:pt x="4882" y="2395"/>
                  </a:lnTo>
                  <a:cubicBezTo>
                    <a:pt x="4882" y="2323"/>
                    <a:pt x="4834" y="2276"/>
                    <a:pt x="4775" y="2252"/>
                  </a:cubicBezTo>
                  <a:cubicBezTo>
                    <a:pt x="4798" y="2157"/>
                    <a:pt x="4834" y="2073"/>
                    <a:pt x="4858" y="1966"/>
                  </a:cubicBezTo>
                  <a:cubicBezTo>
                    <a:pt x="4882" y="1871"/>
                    <a:pt x="4834" y="1787"/>
                    <a:pt x="4739" y="1776"/>
                  </a:cubicBezTo>
                  <a:cubicBezTo>
                    <a:pt x="4725" y="1771"/>
                    <a:pt x="4710" y="1769"/>
                    <a:pt x="4695" y="1769"/>
                  </a:cubicBezTo>
                  <a:cubicBezTo>
                    <a:pt x="4625" y="1769"/>
                    <a:pt x="4558" y="1816"/>
                    <a:pt x="4548" y="1895"/>
                  </a:cubicBezTo>
                  <a:cubicBezTo>
                    <a:pt x="4525" y="2014"/>
                    <a:pt x="4489" y="2109"/>
                    <a:pt x="4429" y="2228"/>
                  </a:cubicBezTo>
                  <a:lnTo>
                    <a:pt x="3834" y="2228"/>
                  </a:lnTo>
                  <a:cubicBezTo>
                    <a:pt x="3739" y="2228"/>
                    <a:pt x="3667" y="2311"/>
                    <a:pt x="3667" y="2395"/>
                  </a:cubicBezTo>
                  <a:lnTo>
                    <a:pt x="3667" y="2978"/>
                  </a:lnTo>
                  <a:lnTo>
                    <a:pt x="3096" y="2978"/>
                  </a:lnTo>
                  <a:cubicBezTo>
                    <a:pt x="3001" y="2978"/>
                    <a:pt x="2929" y="3050"/>
                    <a:pt x="2929" y="3145"/>
                  </a:cubicBezTo>
                  <a:lnTo>
                    <a:pt x="2929" y="3942"/>
                  </a:lnTo>
                  <a:cubicBezTo>
                    <a:pt x="2798" y="4050"/>
                    <a:pt x="2655" y="4157"/>
                    <a:pt x="2500" y="4252"/>
                  </a:cubicBezTo>
                  <a:cubicBezTo>
                    <a:pt x="2060" y="3942"/>
                    <a:pt x="1619" y="3585"/>
                    <a:pt x="1215" y="3169"/>
                  </a:cubicBezTo>
                  <a:cubicBezTo>
                    <a:pt x="917" y="2859"/>
                    <a:pt x="715" y="2549"/>
                    <a:pt x="560" y="2228"/>
                  </a:cubicBezTo>
                  <a:cubicBezTo>
                    <a:pt x="322" y="1718"/>
                    <a:pt x="322" y="970"/>
                    <a:pt x="841" y="553"/>
                  </a:cubicBezTo>
                  <a:lnTo>
                    <a:pt x="841" y="553"/>
                  </a:lnTo>
                  <a:cubicBezTo>
                    <a:pt x="770" y="610"/>
                    <a:pt x="665" y="692"/>
                    <a:pt x="665" y="692"/>
                  </a:cubicBezTo>
                  <a:cubicBezTo>
                    <a:pt x="664" y="692"/>
                    <a:pt x="713" y="653"/>
                    <a:pt x="857" y="537"/>
                  </a:cubicBezTo>
                  <a:cubicBezTo>
                    <a:pt x="887" y="514"/>
                    <a:pt x="899" y="505"/>
                    <a:pt x="899" y="505"/>
                  </a:cubicBezTo>
                  <a:lnTo>
                    <a:pt x="899" y="505"/>
                  </a:lnTo>
                  <a:cubicBezTo>
                    <a:pt x="899" y="505"/>
                    <a:pt x="887" y="514"/>
                    <a:pt x="869" y="525"/>
                  </a:cubicBezTo>
                  <a:cubicBezTo>
                    <a:pt x="1045" y="396"/>
                    <a:pt x="1250" y="331"/>
                    <a:pt x="1461" y="331"/>
                  </a:cubicBezTo>
                  <a:cubicBezTo>
                    <a:pt x="1521" y="331"/>
                    <a:pt x="1582" y="336"/>
                    <a:pt x="1643" y="347"/>
                  </a:cubicBezTo>
                  <a:cubicBezTo>
                    <a:pt x="1941" y="406"/>
                    <a:pt x="2191" y="561"/>
                    <a:pt x="2358" y="799"/>
                  </a:cubicBezTo>
                  <a:cubicBezTo>
                    <a:pt x="2396" y="866"/>
                    <a:pt x="2445" y="893"/>
                    <a:pt x="2495" y="893"/>
                  </a:cubicBezTo>
                  <a:cubicBezTo>
                    <a:pt x="2552" y="893"/>
                    <a:pt x="2611" y="857"/>
                    <a:pt x="2655" y="799"/>
                  </a:cubicBezTo>
                  <a:cubicBezTo>
                    <a:pt x="2903" y="497"/>
                    <a:pt x="3171" y="342"/>
                    <a:pt x="3440" y="342"/>
                  </a:cubicBezTo>
                  <a:cubicBezTo>
                    <a:pt x="3468" y="342"/>
                    <a:pt x="3496" y="343"/>
                    <a:pt x="3524" y="347"/>
                  </a:cubicBezTo>
                  <a:lnTo>
                    <a:pt x="3536" y="347"/>
                  </a:lnTo>
                  <a:cubicBezTo>
                    <a:pt x="3763" y="347"/>
                    <a:pt x="3929" y="383"/>
                    <a:pt x="4072" y="478"/>
                  </a:cubicBezTo>
                  <a:cubicBezTo>
                    <a:pt x="4227" y="561"/>
                    <a:pt x="4358" y="716"/>
                    <a:pt x="4441" y="894"/>
                  </a:cubicBezTo>
                  <a:cubicBezTo>
                    <a:pt x="4501" y="1014"/>
                    <a:pt x="4548" y="1133"/>
                    <a:pt x="4560" y="1264"/>
                  </a:cubicBezTo>
                  <a:cubicBezTo>
                    <a:pt x="4584" y="1335"/>
                    <a:pt x="4644" y="1395"/>
                    <a:pt x="4727" y="1395"/>
                  </a:cubicBezTo>
                  <a:lnTo>
                    <a:pt x="4763" y="1395"/>
                  </a:lnTo>
                  <a:cubicBezTo>
                    <a:pt x="4846" y="1383"/>
                    <a:pt x="4906" y="1287"/>
                    <a:pt x="4894" y="1204"/>
                  </a:cubicBezTo>
                  <a:cubicBezTo>
                    <a:pt x="4858" y="1037"/>
                    <a:pt x="4822" y="883"/>
                    <a:pt x="4739" y="740"/>
                  </a:cubicBezTo>
                  <a:cubicBezTo>
                    <a:pt x="4620" y="525"/>
                    <a:pt x="4465" y="323"/>
                    <a:pt x="4251" y="192"/>
                  </a:cubicBezTo>
                  <a:cubicBezTo>
                    <a:pt x="4060" y="73"/>
                    <a:pt x="3834" y="13"/>
                    <a:pt x="3548" y="13"/>
                  </a:cubicBezTo>
                  <a:cubicBezTo>
                    <a:pt x="3514" y="10"/>
                    <a:pt x="3479" y="8"/>
                    <a:pt x="3445" y="8"/>
                  </a:cubicBezTo>
                  <a:cubicBezTo>
                    <a:pt x="3115" y="8"/>
                    <a:pt x="2805" y="165"/>
                    <a:pt x="2524" y="478"/>
                  </a:cubicBezTo>
                  <a:cubicBezTo>
                    <a:pt x="2322" y="240"/>
                    <a:pt x="2036" y="85"/>
                    <a:pt x="1703" y="25"/>
                  </a:cubicBezTo>
                  <a:cubicBezTo>
                    <a:pt x="1614" y="9"/>
                    <a:pt x="1527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6422;p64"/>
          <p:cNvGrpSpPr/>
          <p:nvPr/>
        </p:nvGrpSpPr>
        <p:grpSpPr>
          <a:xfrm>
            <a:off x="1429198" y="1025975"/>
            <a:ext cx="920958" cy="759911"/>
            <a:chOff x="3074027" y="1983777"/>
            <a:chExt cx="380604" cy="313854"/>
          </a:xfrm>
        </p:grpSpPr>
        <p:sp>
          <p:nvSpPr>
            <p:cNvPr id="78" name="Google Shape;6423;p64"/>
            <p:cNvSpPr/>
            <p:nvPr/>
          </p:nvSpPr>
          <p:spPr>
            <a:xfrm>
              <a:off x="3130608" y="1984886"/>
              <a:ext cx="324023" cy="312745"/>
            </a:xfrm>
            <a:custGeom>
              <a:avLst/>
              <a:gdLst/>
              <a:ahLst/>
              <a:cxnLst/>
              <a:rect l="l" t="t" r="r" b="b"/>
              <a:pathLst>
                <a:path w="10228" h="9872" extrusionOk="0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424;p64"/>
            <p:cNvSpPr/>
            <p:nvPr/>
          </p:nvSpPr>
          <p:spPr>
            <a:xfrm>
              <a:off x="3243008" y="2008678"/>
              <a:ext cx="185613" cy="169741"/>
            </a:xfrm>
            <a:custGeom>
              <a:avLst/>
              <a:gdLst/>
              <a:ahLst/>
              <a:cxnLst/>
              <a:rect l="l" t="t" r="r" b="b"/>
              <a:pathLst>
                <a:path w="5859" h="5358" extrusionOk="0">
                  <a:moveTo>
                    <a:pt x="2918" y="333"/>
                  </a:moveTo>
                  <a:cubicBezTo>
                    <a:pt x="3513" y="333"/>
                    <a:pt x="4108" y="560"/>
                    <a:pt x="4561" y="1024"/>
                  </a:cubicBezTo>
                  <a:cubicBezTo>
                    <a:pt x="5489" y="1929"/>
                    <a:pt x="5489" y="3417"/>
                    <a:pt x="4561" y="4322"/>
                  </a:cubicBezTo>
                  <a:cubicBezTo>
                    <a:pt x="4108" y="4780"/>
                    <a:pt x="3510" y="5010"/>
                    <a:pt x="2912" y="5010"/>
                  </a:cubicBezTo>
                  <a:cubicBezTo>
                    <a:pt x="2313" y="5010"/>
                    <a:pt x="1715" y="4780"/>
                    <a:pt x="1263" y="4322"/>
                  </a:cubicBezTo>
                  <a:cubicBezTo>
                    <a:pt x="346" y="3417"/>
                    <a:pt x="346" y="1929"/>
                    <a:pt x="1263" y="1024"/>
                  </a:cubicBezTo>
                  <a:cubicBezTo>
                    <a:pt x="1727" y="560"/>
                    <a:pt x="2322" y="333"/>
                    <a:pt x="2918" y="333"/>
                  </a:cubicBezTo>
                  <a:close/>
                  <a:moveTo>
                    <a:pt x="2930" y="0"/>
                  </a:moveTo>
                  <a:cubicBezTo>
                    <a:pt x="2245" y="0"/>
                    <a:pt x="1560" y="262"/>
                    <a:pt x="1036" y="786"/>
                  </a:cubicBezTo>
                  <a:cubicBezTo>
                    <a:pt x="1" y="1822"/>
                    <a:pt x="1" y="3524"/>
                    <a:pt x="1036" y="4560"/>
                  </a:cubicBezTo>
                  <a:cubicBezTo>
                    <a:pt x="1560" y="5084"/>
                    <a:pt x="2239" y="5358"/>
                    <a:pt x="2930" y="5358"/>
                  </a:cubicBezTo>
                  <a:cubicBezTo>
                    <a:pt x="3608" y="5358"/>
                    <a:pt x="4299" y="5084"/>
                    <a:pt x="4823" y="4560"/>
                  </a:cubicBezTo>
                  <a:cubicBezTo>
                    <a:pt x="5858" y="3524"/>
                    <a:pt x="5858" y="1822"/>
                    <a:pt x="4823" y="786"/>
                  </a:cubicBezTo>
                  <a:cubicBezTo>
                    <a:pt x="4299" y="262"/>
                    <a:pt x="3614" y="0"/>
                    <a:pt x="2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425;p64"/>
            <p:cNvSpPr/>
            <p:nvPr/>
          </p:nvSpPr>
          <p:spPr>
            <a:xfrm>
              <a:off x="3074027" y="1983777"/>
              <a:ext cx="155802" cy="163342"/>
            </a:xfrm>
            <a:custGeom>
              <a:avLst/>
              <a:gdLst/>
              <a:ahLst/>
              <a:cxnLst/>
              <a:rect l="l" t="t" r="r" b="b"/>
              <a:pathLst>
                <a:path w="4918" h="5156" extrusionOk="0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426;p64"/>
            <p:cNvSpPr/>
            <p:nvPr/>
          </p:nvSpPr>
          <p:spPr>
            <a:xfrm>
              <a:off x="3135518" y="2038077"/>
              <a:ext cx="28322" cy="54363"/>
            </a:xfrm>
            <a:custGeom>
              <a:avLst/>
              <a:gdLst/>
              <a:ahLst/>
              <a:cxnLst/>
              <a:rect l="l" t="t" r="r" b="b"/>
              <a:pathLst>
                <a:path w="894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427;p64"/>
            <p:cNvSpPr/>
            <p:nvPr/>
          </p:nvSpPr>
          <p:spPr>
            <a:xfrm>
              <a:off x="3138908" y="2021096"/>
              <a:ext cx="16252" cy="16252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4525;p61"/>
          <p:cNvGrpSpPr/>
          <p:nvPr/>
        </p:nvGrpSpPr>
        <p:grpSpPr>
          <a:xfrm>
            <a:off x="6772580" y="940905"/>
            <a:ext cx="1065466" cy="819122"/>
            <a:chOff x="7429366" y="3223183"/>
            <a:chExt cx="334634" cy="333904"/>
          </a:xfrm>
        </p:grpSpPr>
        <p:sp>
          <p:nvSpPr>
            <p:cNvPr id="84" name="Google Shape;4526;p61"/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527;p61"/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07048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50"/>
          <p:cNvPicPr preferRelativeResize="0"/>
          <p:nvPr/>
        </p:nvPicPr>
        <p:blipFill rotWithShape="1">
          <a:blip r:embed="rId3">
            <a:alphaModFix/>
          </a:blip>
          <a:srcRect l="28209" t="1097" r="22238"/>
          <a:stretch/>
        </p:blipFill>
        <p:spPr>
          <a:xfrm flipH="1">
            <a:off x="4562575" y="100"/>
            <a:ext cx="4581300" cy="5143500"/>
          </a:xfrm>
          <a:prstGeom prst="snip1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815" name="Google Shape;815;p50"/>
          <p:cNvSpPr txBox="1">
            <a:spLocks noGrp="1"/>
          </p:cNvSpPr>
          <p:nvPr>
            <p:ph type="ctrTitle" idx="2"/>
          </p:nvPr>
        </p:nvSpPr>
        <p:spPr>
          <a:xfrm>
            <a:off x="208140" y="1103264"/>
            <a:ext cx="3961523" cy="2846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/>
              <a:t>개발 일정</a:t>
            </a:r>
            <a:endParaRPr sz="6000" dirty="0"/>
          </a:p>
        </p:txBody>
      </p:sp>
      <p:cxnSp>
        <p:nvCxnSpPr>
          <p:cNvPr id="816" name="Google Shape;816;p50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73126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/>
        </p:nvSpPr>
        <p:spPr>
          <a:xfrm>
            <a:off x="2283207" y="3290659"/>
            <a:ext cx="1253884" cy="474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회원 관리</a:t>
            </a:r>
            <a:endParaRPr lang="en-US" altLang="ko-KR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게시판</a:t>
            </a:r>
            <a:r>
              <a:rPr lang="en-US" altLang="ko-KR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댓글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221" name="Google Shape;221;p37"/>
          <p:cNvGrpSpPr/>
          <p:nvPr/>
        </p:nvGrpSpPr>
        <p:grpSpPr>
          <a:xfrm>
            <a:off x="7098550" y="0"/>
            <a:ext cx="1157700" cy="1830319"/>
            <a:chOff x="7098550" y="0"/>
            <a:chExt cx="1157700" cy="1830319"/>
          </a:xfrm>
        </p:grpSpPr>
        <p:sp>
          <p:nvSpPr>
            <p:cNvPr id="222" name="Google Shape;222;p37"/>
            <p:cNvSpPr/>
            <p:nvPr/>
          </p:nvSpPr>
          <p:spPr>
            <a:xfrm>
              <a:off x="7098550" y="0"/>
              <a:ext cx="1157700" cy="149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7"/>
            <p:cNvSpPr/>
            <p:nvPr/>
          </p:nvSpPr>
          <p:spPr>
            <a:xfrm>
              <a:off x="7098570" y="1156094"/>
              <a:ext cx="1157646" cy="674225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37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일정</a:t>
            </a:r>
            <a:endParaRPr dirty="0"/>
          </a:p>
        </p:txBody>
      </p:sp>
      <p:sp>
        <p:nvSpPr>
          <p:cNvPr id="225" name="Google Shape;225;p37"/>
          <p:cNvSpPr txBox="1"/>
          <p:nvPr/>
        </p:nvSpPr>
        <p:spPr>
          <a:xfrm>
            <a:off x="7122253" y="1242999"/>
            <a:ext cx="11103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AND STILL GOING STRONG!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26" name="Google Shape;226;p37"/>
          <p:cNvSpPr/>
          <p:nvPr/>
        </p:nvSpPr>
        <p:spPr>
          <a:xfrm>
            <a:off x="-1465625" y="1498650"/>
            <a:ext cx="8473825" cy="3008400"/>
          </a:xfrm>
          <a:custGeom>
            <a:avLst/>
            <a:gdLst/>
            <a:ahLst/>
            <a:cxnLst/>
            <a:rect l="l" t="t" r="r" b="b"/>
            <a:pathLst>
              <a:path w="338953" h="120336" extrusionOk="0">
                <a:moveTo>
                  <a:pt x="0" y="120336"/>
                </a:moveTo>
                <a:lnTo>
                  <a:pt x="76672" y="120336"/>
                </a:lnTo>
                <a:lnTo>
                  <a:pt x="137654" y="59354"/>
                </a:lnTo>
                <a:lnTo>
                  <a:pt x="201004" y="59354"/>
                </a:lnTo>
                <a:lnTo>
                  <a:pt x="260358" y="0"/>
                </a:lnTo>
                <a:lnTo>
                  <a:pt x="338953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" name="Google Shape;227;p37"/>
          <p:cNvSpPr txBox="1"/>
          <p:nvPr/>
        </p:nvSpPr>
        <p:spPr>
          <a:xfrm>
            <a:off x="2293988" y="2421526"/>
            <a:ext cx="954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11/19</a:t>
            </a:r>
            <a:endParaRPr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29" name="Google Shape;229;p37"/>
          <p:cNvCxnSpPr/>
          <p:nvPr/>
        </p:nvCxnSpPr>
        <p:spPr>
          <a:xfrm>
            <a:off x="2771288" y="2863054"/>
            <a:ext cx="0" cy="246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37"/>
          <p:cNvSpPr txBox="1"/>
          <p:nvPr/>
        </p:nvSpPr>
        <p:spPr>
          <a:xfrm flipH="1">
            <a:off x="3017174" y="1592806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11/20</a:t>
            </a:r>
            <a:endParaRPr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32" name="Google Shape;232;p37"/>
          <p:cNvCxnSpPr/>
          <p:nvPr/>
        </p:nvCxnSpPr>
        <p:spPr>
          <a:xfrm>
            <a:off x="4414578" y="1937397"/>
            <a:ext cx="180000" cy="180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37"/>
          <p:cNvSpPr txBox="1"/>
          <p:nvPr/>
        </p:nvSpPr>
        <p:spPr>
          <a:xfrm flipH="1">
            <a:off x="4304041" y="2231017"/>
            <a:ext cx="1328875" cy="650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검색 기능</a:t>
            </a:r>
            <a:endParaRPr lang="en-US" altLang="ko-KR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게시판</a:t>
            </a:r>
            <a:r>
              <a:rPr lang="en-US" altLang="ko-KR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댓글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34" name="Google Shape;234;p37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32;p37"/>
          <p:cNvCxnSpPr/>
          <p:nvPr/>
        </p:nvCxnSpPr>
        <p:spPr>
          <a:xfrm>
            <a:off x="1153218" y="3608015"/>
            <a:ext cx="180000" cy="180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29;p37"/>
          <p:cNvCxnSpPr/>
          <p:nvPr/>
        </p:nvCxnSpPr>
        <p:spPr>
          <a:xfrm>
            <a:off x="6069224" y="1395347"/>
            <a:ext cx="0" cy="246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27;p37"/>
          <p:cNvSpPr txBox="1"/>
          <p:nvPr/>
        </p:nvSpPr>
        <p:spPr>
          <a:xfrm>
            <a:off x="450727" y="3258710"/>
            <a:ext cx="954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11/18</a:t>
            </a:r>
            <a:endParaRPr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0" name="Google Shape;230;p37"/>
          <p:cNvSpPr txBox="1"/>
          <p:nvPr/>
        </p:nvSpPr>
        <p:spPr>
          <a:xfrm flipH="1">
            <a:off x="5032149" y="998846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11/21</a:t>
            </a:r>
            <a:endParaRPr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" name="Google Shape;220;p37"/>
          <p:cNvSpPr txBox="1"/>
          <p:nvPr/>
        </p:nvSpPr>
        <p:spPr>
          <a:xfrm>
            <a:off x="1295599" y="3800120"/>
            <a:ext cx="954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회원 관리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2" name="Google Shape;220;p37"/>
          <p:cNvSpPr txBox="1"/>
          <p:nvPr/>
        </p:nvSpPr>
        <p:spPr>
          <a:xfrm>
            <a:off x="5342378" y="1871410"/>
            <a:ext cx="1540263" cy="42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아파트 구매 계획</a:t>
            </a:r>
            <a:endParaRPr lang="en-US" altLang="ko-KR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아파트 경로 찾기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305452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/>
        </p:nvSpPr>
        <p:spPr>
          <a:xfrm>
            <a:off x="2162634" y="3109954"/>
            <a:ext cx="1217308" cy="666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경로 찾기</a:t>
            </a:r>
            <a:endParaRPr lang="en-US" altLang="ko-KR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즐겨 찾기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221" name="Google Shape;221;p37"/>
          <p:cNvGrpSpPr/>
          <p:nvPr/>
        </p:nvGrpSpPr>
        <p:grpSpPr>
          <a:xfrm>
            <a:off x="7098550" y="0"/>
            <a:ext cx="1157700" cy="1830319"/>
            <a:chOff x="7098550" y="0"/>
            <a:chExt cx="1157700" cy="1830319"/>
          </a:xfrm>
        </p:grpSpPr>
        <p:sp>
          <p:nvSpPr>
            <p:cNvPr id="222" name="Google Shape;222;p37"/>
            <p:cNvSpPr/>
            <p:nvPr/>
          </p:nvSpPr>
          <p:spPr>
            <a:xfrm>
              <a:off x="7098550" y="0"/>
              <a:ext cx="1157700" cy="149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7"/>
            <p:cNvSpPr/>
            <p:nvPr/>
          </p:nvSpPr>
          <p:spPr>
            <a:xfrm>
              <a:off x="7098570" y="1156094"/>
              <a:ext cx="1157646" cy="674225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37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일정</a:t>
            </a:r>
            <a:endParaRPr dirty="0"/>
          </a:p>
        </p:txBody>
      </p:sp>
      <p:sp>
        <p:nvSpPr>
          <p:cNvPr id="225" name="Google Shape;225;p37"/>
          <p:cNvSpPr txBox="1"/>
          <p:nvPr/>
        </p:nvSpPr>
        <p:spPr>
          <a:xfrm>
            <a:off x="7122253" y="1242999"/>
            <a:ext cx="11103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AND STILL GOING STRONG!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26" name="Google Shape;226;p37"/>
          <p:cNvSpPr/>
          <p:nvPr/>
        </p:nvSpPr>
        <p:spPr>
          <a:xfrm>
            <a:off x="-1465625" y="1498650"/>
            <a:ext cx="8473825" cy="3008400"/>
          </a:xfrm>
          <a:custGeom>
            <a:avLst/>
            <a:gdLst/>
            <a:ahLst/>
            <a:cxnLst/>
            <a:rect l="l" t="t" r="r" b="b"/>
            <a:pathLst>
              <a:path w="338953" h="120336" extrusionOk="0">
                <a:moveTo>
                  <a:pt x="0" y="120336"/>
                </a:moveTo>
                <a:lnTo>
                  <a:pt x="76672" y="120336"/>
                </a:lnTo>
                <a:lnTo>
                  <a:pt x="137654" y="59354"/>
                </a:lnTo>
                <a:lnTo>
                  <a:pt x="201004" y="59354"/>
                </a:lnTo>
                <a:lnTo>
                  <a:pt x="260358" y="0"/>
                </a:lnTo>
                <a:lnTo>
                  <a:pt x="338953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" name="Google Shape;227;p37"/>
          <p:cNvSpPr txBox="1"/>
          <p:nvPr/>
        </p:nvSpPr>
        <p:spPr>
          <a:xfrm>
            <a:off x="2293988" y="2421526"/>
            <a:ext cx="954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11/23</a:t>
            </a:r>
            <a:endParaRPr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29" name="Google Shape;229;p37"/>
          <p:cNvCxnSpPr/>
          <p:nvPr/>
        </p:nvCxnSpPr>
        <p:spPr>
          <a:xfrm>
            <a:off x="2771288" y="2863054"/>
            <a:ext cx="0" cy="246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37"/>
          <p:cNvSpPr txBox="1"/>
          <p:nvPr/>
        </p:nvSpPr>
        <p:spPr>
          <a:xfrm flipH="1">
            <a:off x="3017174" y="1592806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11/24</a:t>
            </a:r>
            <a:endParaRPr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32" name="Google Shape;232;p37"/>
          <p:cNvCxnSpPr/>
          <p:nvPr/>
        </p:nvCxnSpPr>
        <p:spPr>
          <a:xfrm>
            <a:off x="4414578" y="1937397"/>
            <a:ext cx="180000" cy="180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37"/>
          <p:cNvSpPr txBox="1"/>
          <p:nvPr/>
        </p:nvSpPr>
        <p:spPr>
          <a:xfrm flipH="1">
            <a:off x="4504578" y="2758726"/>
            <a:ext cx="1550946" cy="43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검색 기능 보완</a:t>
            </a:r>
            <a:endParaRPr lang="en-US" altLang="ko-KR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즐겨 찾기</a:t>
            </a:r>
            <a:endParaRPr lang="en-US" altLang="ko-KR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경로 찾기</a:t>
            </a:r>
            <a:r>
              <a:rPr lang="en-US" altLang="ko-KR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구매계획 수정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34" name="Google Shape;234;p37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32;p37"/>
          <p:cNvCxnSpPr/>
          <p:nvPr/>
        </p:nvCxnSpPr>
        <p:spPr>
          <a:xfrm>
            <a:off x="1153218" y="3608015"/>
            <a:ext cx="180000" cy="180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29;p37"/>
          <p:cNvCxnSpPr/>
          <p:nvPr/>
        </p:nvCxnSpPr>
        <p:spPr>
          <a:xfrm>
            <a:off x="6069224" y="1395347"/>
            <a:ext cx="0" cy="246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27;p37"/>
          <p:cNvSpPr txBox="1"/>
          <p:nvPr/>
        </p:nvSpPr>
        <p:spPr>
          <a:xfrm>
            <a:off x="450727" y="3258710"/>
            <a:ext cx="954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11/22</a:t>
            </a:r>
            <a:endParaRPr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0" name="Google Shape;230;p37"/>
          <p:cNvSpPr txBox="1"/>
          <p:nvPr/>
        </p:nvSpPr>
        <p:spPr>
          <a:xfrm flipH="1">
            <a:off x="5032149" y="998846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11/25</a:t>
            </a:r>
            <a:endParaRPr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" name="Google Shape;220;p37"/>
          <p:cNvSpPr txBox="1"/>
          <p:nvPr/>
        </p:nvSpPr>
        <p:spPr>
          <a:xfrm>
            <a:off x="1153218" y="3846070"/>
            <a:ext cx="1516830" cy="66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아파트 구매 계획</a:t>
            </a:r>
            <a:endParaRPr lang="en-US" altLang="ko-KR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경로 찾기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2" name="Google Shape;220;p37"/>
          <p:cNvSpPr txBox="1"/>
          <p:nvPr/>
        </p:nvSpPr>
        <p:spPr>
          <a:xfrm>
            <a:off x="5641770" y="1718806"/>
            <a:ext cx="954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끝</a:t>
            </a:r>
            <a:r>
              <a:rPr lang="en-US" altLang="ko-KR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!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808160371"/>
      </p:ext>
    </p:extLst>
  </p:cSld>
  <p:clrMapOvr>
    <a:masterClrMapping/>
  </p:clrMapOvr>
</p:sld>
</file>

<file path=ppt/theme/theme1.xml><?xml version="1.0" encoding="utf-8"?>
<a:theme xmlns:a="http://schemas.openxmlformats.org/drawingml/2006/main" name="Architecture Studio by Slidesgo">
  <a:themeElements>
    <a:clrScheme name="Simple Light">
      <a:dk1>
        <a:srgbClr val="2E1B11"/>
      </a:dk1>
      <a:lt1>
        <a:srgbClr val="F4F4F4"/>
      </a:lt1>
      <a:dk2>
        <a:srgbClr val="595959"/>
      </a:dk2>
      <a:lt2>
        <a:srgbClr val="EEEEEE"/>
      </a:lt2>
      <a:accent1>
        <a:srgbClr val="AEC4D5"/>
      </a:accent1>
      <a:accent2>
        <a:srgbClr val="D2E2EE"/>
      </a:accent2>
      <a:accent3>
        <a:srgbClr val="C5D6E2"/>
      </a:accent3>
      <a:accent4>
        <a:srgbClr val="B8D4E7"/>
      </a:accent4>
      <a:accent5>
        <a:srgbClr val="9DB2C0"/>
      </a:accent5>
      <a:accent6>
        <a:srgbClr val="8C9CA7"/>
      </a:accent6>
      <a:hlink>
        <a:srgbClr val="90A0A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564</Words>
  <Application>Microsoft Office PowerPoint</Application>
  <PresentationFormat>화면 슬라이드 쇼(16:9)</PresentationFormat>
  <Paragraphs>138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Abel</vt:lpstr>
      <vt:lpstr>Arial</vt:lpstr>
      <vt:lpstr>Open Sans Light</vt:lpstr>
      <vt:lpstr>맑은 고딕</vt:lpstr>
      <vt:lpstr>Open Sans</vt:lpstr>
      <vt:lpstr>Open Sans SemiBold</vt:lpstr>
      <vt:lpstr>Fira Sans Extra Condensed Medium</vt:lpstr>
      <vt:lpstr>Architecture Studio by Slidesgo</vt:lpstr>
      <vt:lpstr>HomePlanner</vt:lpstr>
      <vt:lpstr>목차</vt:lpstr>
      <vt:lpstr>작품 소개</vt:lpstr>
      <vt:lpstr>기획 배경</vt:lpstr>
      <vt:lpstr>기획 배경</vt:lpstr>
      <vt:lpstr>OUR SERVICES</vt:lpstr>
      <vt:lpstr>개발 일정</vt:lpstr>
      <vt:lpstr>개발 일정</vt:lpstr>
      <vt:lpstr>개발 일정</vt:lpstr>
      <vt:lpstr>아이디어 구성 화면 설계</vt:lpstr>
      <vt:lpstr>검색 편의성 제공</vt:lpstr>
      <vt:lpstr>검색 편의성 제공</vt:lpstr>
      <vt:lpstr>검색 결과 및 댓글</vt:lpstr>
      <vt:lpstr>유저간의 정보 공유(게시판)</vt:lpstr>
      <vt:lpstr>경로 찾기</vt:lpstr>
      <vt:lpstr>경로 찾기</vt:lpstr>
      <vt:lpstr>구매 계획 세우기</vt:lpstr>
      <vt:lpstr>즐겨찾기</vt:lpstr>
      <vt:lpstr>최종 결과물</vt:lpstr>
      <vt:lpstr>적용한 패턴과 핵심 알고리즘</vt:lpstr>
      <vt:lpstr>화면 구조도</vt:lpstr>
      <vt:lpstr>ERD-DIAGRAM</vt:lpstr>
      <vt:lpstr>Usecase Diagram</vt:lpstr>
      <vt:lpstr>Class Diagram</vt:lpstr>
      <vt:lpstr>Class Diagram</vt:lpstr>
      <vt:lpstr>아파트 주소 데이터, 플래너</vt:lpstr>
      <vt:lpstr>Class Diagram</vt:lpstr>
      <vt:lpstr>Class Diagram</vt:lpstr>
      <vt:lpstr>Class Diagram</vt:lpstr>
      <vt:lpstr>Swagger</vt:lpstr>
      <vt:lpstr>Swagger</vt:lpstr>
      <vt:lpstr>Swagger</vt:lpstr>
      <vt:lpstr>Swagger</vt:lpstr>
      <vt:lpstr>Swagger</vt:lpstr>
      <vt:lpstr>개발 환경</vt:lpstr>
      <vt:lpstr>개발 환경</vt:lpstr>
      <vt:lpstr>기대 효과</vt:lpstr>
      <vt:lpstr>기대효과</vt:lpstr>
      <vt:lpstr>팀원 소개</vt:lpstr>
      <vt:lpstr>OUR TEAM</vt:lpstr>
      <vt:lpstr>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HomePlanner</dc:title>
  <dc:creator>user</dc:creator>
  <cp:lastModifiedBy>최 규림</cp:lastModifiedBy>
  <cp:revision>26</cp:revision>
  <dcterms:modified xsi:type="dcterms:W3CDTF">2022-11-24T12:37:04Z</dcterms:modified>
</cp:coreProperties>
</file>